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Assistant ExtraLight"/>
      <p:regular r:id="rId43"/>
      <p:bold r:id="rId44"/>
    </p:embeddedFont>
    <p:embeddedFont>
      <p:font typeface="Fira Sans Extra Condensed Medium"/>
      <p:regular r:id="rId45"/>
      <p:bold r:id="rId46"/>
      <p:italic r:id="rId47"/>
      <p:boldItalic r:id="rId48"/>
    </p:embeddedFont>
    <p:embeddedFont>
      <p:font typeface="Assistant"/>
      <p:regular r:id="rId49"/>
      <p:bold r:id="rId50"/>
    </p:embeddedFont>
    <p:embeddedFont>
      <p:font typeface="Pontano Sans"/>
      <p:regular r:id="rId51"/>
    </p:embeddedFont>
    <p:embeddedFont>
      <p:font typeface="Nunito Sans ExtraBold"/>
      <p:bold r:id="rId52"/>
      <p:boldItalic r:id="rId53"/>
    </p:embeddedFont>
    <p:embeddedFont>
      <p:font typeface="Nunito Sans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AssistantExtraLight-bold.fntdata"/><Relationship Id="rId43" Type="http://schemas.openxmlformats.org/officeDocument/2006/relationships/font" Target="fonts/AssistantExtraLight-regular.fntdata"/><Relationship Id="rId46" Type="http://schemas.openxmlformats.org/officeDocument/2006/relationships/font" Target="fonts/FiraSansExtraCondensedMedium-bold.fntdata"/><Relationship Id="rId45" Type="http://schemas.openxmlformats.org/officeDocument/2006/relationships/font" Target="fonts/FiraSansExtraCondensed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raSansExtraCondensedMedium-boldItalic.fntdata"/><Relationship Id="rId47" Type="http://schemas.openxmlformats.org/officeDocument/2006/relationships/font" Target="fonts/FiraSansExtraCondensedMedium-italic.fntdata"/><Relationship Id="rId49" Type="http://schemas.openxmlformats.org/officeDocument/2006/relationships/font" Target="fonts/Assistan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ontanoSans-regular.fntdata"/><Relationship Id="rId50" Type="http://schemas.openxmlformats.org/officeDocument/2006/relationships/font" Target="fonts/Assistant-bold.fntdata"/><Relationship Id="rId53" Type="http://schemas.openxmlformats.org/officeDocument/2006/relationships/font" Target="fonts/NunitoSansExtraBold-boldItalic.fntdata"/><Relationship Id="rId52" Type="http://schemas.openxmlformats.org/officeDocument/2006/relationships/font" Target="fonts/NunitoSansExtraBold-bold.fntdata"/><Relationship Id="rId11" Type="http://schemas.openxmlformats.org/officeDocument/2006/relationships/slide" Target="slides/slide6.xml"/><Relationship Id="rId55" Type="http://schemas.openxmlformats.org/officeDocument/2006/relationships/font" Target="fonts/NunitoSans-bold.fntdata"/><Relationship Id="rId10" Type="http://schemas.openxmlformats.org/officeDocument/2006/relationships/slide" Target="slides/slide5.xml"/><Relationship Id="rId54" Type="http://schemas.openxmlformats.org/officeDocument/2006/relationships/font" Target="fonts/NunitoSans-regular.fntdata"/><Relationship Id="rId13" Type="http://schemas.openxmlformats.org/officeDocument/2006/relationships/slide" Target="slides/slide8.xml"/><Relationship Id="rId57" Type="http://schemas.openxmlformats.org/officeDocument/2006/relationships/font" Target="fonts/NunitoSans-boldItalic.fntdata"/><Relationship Id="rId12" Type="http://schemas.openxmlformats.org/officeDocument/2006/relationships/slide" Target="slides/slide7.xml"/><Relationship Id="rId56" Type="http://schemas.openxmlformats.org/officeDocument/2006/relationships/font" Target="fonts/Nunito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69214c01e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69214c01e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695142a0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695142a0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-text white-&gt;or change background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-flyer part 1 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69214c01e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69214c01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dollar amount Tableau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Trend Over Time/Weekly Sales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 sentiment vs sales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79823530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e79823530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-add </a:t>
            </a:r>
            <a:r>
              <a:rPr lang="en"/>
              <a:t>graph</a:t>
            </a:r>
            <a:r>
              <a:rPr lang="en"/>
              <a:t> titles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72054aae9_0_3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e72054aae9_0_3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-sentiment spike towards end of year-&gt;scraped data from sprinklr, </a:t>
            </a:r>
            <a:r>
              <a:rPr lang="en"/>
              <a:t>transform</a:t>
            </a:r>
            <a:r>
              <a:rPr lang="en"/>
              <a:t> in excel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Sprinklr, combine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Adstock corr, dollar amount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-label 2.80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-lessen decimal places on Corr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-break into two slides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-adstock equation-&gt;transition into data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79823530a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79823530a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72B4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72054aae9_0_3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72054aae9_0_3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79823530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e79823530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695142a0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695142a0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-text white-&gt;or change background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-flyer part 1 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78fede57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e78fede57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69214c01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69214c01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78fede57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78fede57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e695142a0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e695142a0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-text white-&gt;or change background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-flyer part 1 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e7bdb4a82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e7bdb4a82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e7bdb4a8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e7bdb4a8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e7bdb4a82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e7bdb4a82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7bdb4a82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e7bdb4a82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695142a09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e695142a0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-text white-&gt;or change background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-flyer part 1 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e78fede57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e78fede57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e79823530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e79823530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-flyer #2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e69214c01e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e69214c01e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-separate slides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72054aae9_0_3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72054aae9_0_3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e78fede57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e78fede57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e69214c01e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e69214c01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e695142a09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e695142a0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-text white-&gt;or change background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-flyer part 1 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e7aa33710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e7aa33710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-text white-&gt;or change background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-flyer part 1 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e69214c01e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e69214c01e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e79823530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e79823530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e69214c01e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e69214c01e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-Don’t be afraid to take initiative-&gt;especially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-Ask Questions0&gt;to your teammates, advisor, and project sponsor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-Strong communication is key!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e69214c01e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e69214c01e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72054aae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72054aae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72054aae9_0_1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72054aae9_0_1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Adobe acting among the larger Photo &amp; Video Editing Industry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relationship between social mentions and sales?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that relationship strong enough to make a prediction?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79823530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79823530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-animate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72054aae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72054aae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-text white-&gt;or change background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-flyer part 1 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69214c01e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69214c01e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78fede57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78fede57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rect b="b" l="l" r="r" t="t"/>
            <a:pathLst>
              <a:path extrusionOk="0" h="207623" w="163786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55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">
  <p:cSld name="CUSTOM_15_1_1_2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USTOM_15_1_1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ctrTitle"/>
          </p:nvPr>
        </p:nvSpPr>
        <p:spPr>
          <a:xfrm>
            <a:off x="6793000" y="405336"/>
            <a:ext cx="1737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 flipH="1">
            <a:off x="4308501" y="-410756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 flipH="1">
            <a:off x="7518426" y="-410756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 txBox="1"/>
          <p:nvPr>
            <p:ph type="ctrTitle"/>
          </p:nvPr>
        </p:nvSpPr>
        <p:spPr>
          <a:xfrm flipH="1">
            <a:off x="5526018" y="1652050"/>
            <a:ext cx="17316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ExtraBold"/>
              <a:buNone/>
              <a:defRPr b="0" sz="18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2" type="ctrTitle"/>
          </p:nvPr>
        </p:nvSpPr>
        <p:spPr>
          <a:xfrm>
            <a:off x="3999944" y="2355535"/>
            <a:ext cx="3281400" cy="8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b="0" sz="1100"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b="0" sz="1100"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b="0" sz="1100"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b="0" sz="1100"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b="0" sz="1100"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b="0" sz="1100"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b="0" sz="1100"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b="0" sz="1100"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b="0" sz="1100"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1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-64300" y="1073700"/>
            <a:ext cx="9251875" cy="4108375"/>
          </a:xfrm>
          <a:custGeom>
            <a:rect b="b" l="l" r="r" t="t"/>
            <a:pathLst>
              <a:path extrusionOk="0" h="164335" w="370075">
                <a:moveTo>
                  <a:pt x="2058" y="32147"/>
                </a:moveTo>
                <a:lnTo>
                  <a:pt x="186709" y="0"/>
                </a:lnTo>
                <a:lnTo>
                  <a:pt x="370075" y="32147"/>
                </a:lnTo>
                <a:lnTo>
                  <a:pt x="370075" y="164335"/>
                </a:lnTo>
                <a:lnTo>
                  <a:pt x="0" y="16433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2780100" y="2134800"/>
            <a:ext cx="35838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4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6"/>
          <p:cNvGrpSpPr/>
          <p:nvPr/>
        </p:nvGrpSpPr>
        <p:grpSpPr>
          <a:xfrm>
            <a:off x="-6586" y="-192875"/>
            <a:ext cx="9174175" cy="1384272"/>
            <a:chOff x="0" y="-40481"/>
            <a:chExt cx="9144000" cy="1384272"/>
          </a:xfrm>
        </p:grpSpPr>
        <p:sp>
          <p:nvSpPr>
            <p:cNvPr id="99" name="Google Shape;99;p16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720000" y="1183700"/>
            <a:ext cx="37716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4">
    <p:bg>
      <p:bgPr>
        <a:noFill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6" name="Google Shape;106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/>
          <p:nvPr/>
        </p:nvSpPr>
        <p:spPr>
          <a:xfrm>
            <a:off x="713225" y="1001175"/>
            <a:ext cx="7724700" cy="35982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713225" y="1001175"/>
            <a:ext cx="7724700" cy="35982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19"/>
          <p:cNvSpPr/>
          <p:nvPr/>
        </p:nvSpPr>
        <p:spPr>
          <a:xfrm rot="8100000">
            <a:off x="7279566" y="4294117"/>
            <a:ext cx="3222183" cy="1196617"/>
          </a:xfrm>
          <a:custGeom>
            <a:rect b="b" l="l" r="r" t="t"/>
            <a:pathLst>
              <a:path extrusionOk="0" h="53740" w="144708">
                <a:moveTo>
                  <a:pt x="815" y="1"/>
                </a:moveTo>
                <a:lnTo>
                  <a:pt x="408" y="46"/>
                </a:lnTo>
                <a:lnTo>
                  <a:pt x="272" y="91"/>
                </a:lnTo>
                <a:lnTo>
                  <a:pt x="137" y="182"/>
                </a:lnTo>
                <a:lnTo>
                  <a:pt x="91" y="272"/>
                </a:lnTo>
                <a:lnTo>
                  <a:pt x="46" y="453"/>
                </a:lnTo>
                <a:lnTo>
                  <a:pt x="1" y="860"/>
                </a:lnTo>
                <a:lnTo>
                  <a:pt x="1" y="49035"/>
                </a:lnTo>
                <a:lnTo>
                  <a:pt x="227" y="49352"/>
                </a:lnTo>
                <a:lnTo>
                  <a:pt x="544" y="49623"/>
                </a:lnTo>
                <a:lnTo>
                  <a:pt x="860" y="49850"/>
                </a:lnTo>
                <a:lnTo>
                  <a:pt x="1268" y="49985"/>
                </a:lnTo>
                <a:lnTo>
                  <a:pt x="1720" y="50166"/>
                </a:lnTo>
                <a:lnTo>
                  <a:pt x="2218" y="50347"/>
                </a:lnTo>
                <a:lnTo>
                  <a:pt x="2625" y="50619"/>
                </a:lnTo>
                <a:lnTo>
                  <a:pt x="2851" y="50800"/>
                </a:lnTo>
                <a:lnTo>
                  <a:pt x="3032" y="51026"/>
                </a:lnTo>
                <a:lnTo>
                  <a:pt x="3167" y="51161"/>
                </a:lnTo>
                <a:lnTo>
                  <a:pt x="3303" y="51252"/>
                </a:lnTo>
                <a:lnTo>
                  <a:pt x="3484" y="51297"/>
                </a:lnTo>
                <a:lnTo>
                  <a:pt x="3620" y="51342"/>
                </a:lnTo>
                <a:lnTo>
                  <a:pt x="3801" y="51297"/>
                </a:lnTo>
                <a:lnTo>
                  <a:pt x="3982" y="51252"/>
                </a:lnTo>
                <a:lnTo>
                  <a:pt x="4298" y="51071"/>
                </a:lnTo>
                <a:lnTo>
                  <a:pt x="5067" y="50528"/>
                </a:lnTo>
                <a:lnTo>
                  <a:pt x="5791" y="49895"/>
                </a:lnTo>
                <a:lnTo>
                  <a:pt x="6424" y="49443"/>
                </a:lnTo>
                <a:lnTo>
                  <a:pt x="7058" y="49035"/>
                </a:lnTo>
                <a:lnTo>
                  <a:pt x="7736" y="48674"/>
                </a:lnTo>
                <a:lnTo>
                  <a:pt x="8053" y="48538"/>
                </a:lnTo>
                <a:lnTo>
                  <a:pt x="8415" y="48447"/>
                </a:lnTo>
                <a:lnTo>
                  <a:pt x="8731" y="48402"/>
                </a:lnTo>
                <a:lnTo>
                  <a:pt x="9093" y="48357"/>
                </a:lnTo>
                <a:lnTo>
                  <a:pt x="9817" y="48357"/>
                </a:lnTo>
                <a:lnTo>
                  <a:pt x="10224" y="48447"/>
                </a:lnTo>
                <a:lnTo>
                  <a:pt x="10586" y="48583"/>
                </a:lnTo>
                <a:lnTo>
                  <a:pt x="10993" y="48764"/>
                </a:lnTo>
                <a:lnTo>
                  <a:pt x="11355" y="48990"/>
                </a:lnTo>
                <a:lnTo>
                  <a:pt x="11807" y="49262"/>
                </a:lnTo>
                <a:lnTo>
                  <a:pt x="12169" y="49578"/>
                </a:lnTo>
                <a:lnTo>
                  <a:pt x="12893" y="50257"/>
                </a:lnTo>
                <a:lnTo>
                  <a:pt x="13526" y="50981"/>
                </a:lnTo>
                <a:lnTo>
                  <a:pt x="14250" y="51659"/>
                </a:lnTo>
                <a:lnTo>
                  <a:pt x="14295" y="51750"/>
                </a:lnTo>
                <a:lnTo>
                  <a:pt x="14341" y="51840"/>
                </a:lnTo>
                <a:lnTo>
                  <a:pt x="14386" y="52066"/>
                </a:lnTo>
                <a:lnTo>
                  <a:pt x="14567" y="52564"/>
                </a:lnTo>
                <a:lnTo>
                  <a:pt x="14793" y="53016"/>
                </a:lnTo>
                <a:lnTo>
                  <a:pt x="14974" y="53197"/>
                </a:lnTo>
                <a:lnTo>
                  <a:pt x="15155" y="53423"/>
                </a:lnTo>
                <a:lnTo>
                  <a:pt x="15336" y="53559"/>
                </a:lnTo>
                <a:lnTo>
                  <a:pt x="15562" y="53740"/>
                </a:lnTo>
                <a:lnTo>
                  <a:pt x="16286" y="53740"/>
                </a:lnTo>
                <a:lnTo>
                  <a:pt x="16874" y="53559"/>
                </a:lnTo>
                <a:lnTo>
                  <a:pt x="17371" y="53378"/>
                </a:lnTo>
                <a:lnTo>
                  <a:pt x="17869" y="53152"/>
                </a:lnTo>
                <a:lnTo>
                  <a:pt x="18276" y="52835"/>
                </a:lnTo>
                <a:lnTo>
                  <a:pt x="18593" y="52428"/>
                </a:lnTo>
                <a:lnTo>
                  <a:pt x="18909" y="52021"/>
                </a:lnTo>
                <a:lnTo>
                  <a:pt x="19135" y="51478"/>
                </a:lnTo>
                <a:lnTo>
                  <a:pt x="19271" y="50890"/>
                </a:lnTo>
                <a:lnTo>
                  <a:pt x="19316" y="50664"/>
                </a:lnTo>
                <a:lnTo>
                  <a:pt x="19407" y="50483"/>
                </a:lnTo>
                <a:lnTo>
                  <a:pt x="19497" y="50302"/>
                </a:lnTo>
                <a:lnTo>
                  <a:pt x="19633" y="50121"/>
                </a:lnTo>
                <a:lnTo>
                  <a:pt x="19950" y="49850"/>
                </a:lnTo>
                <a:lnTo>
                  <a:pt x="20357" y="49623"/>
                </a:lnTo>
                <a:lnTo>
                  <a:pt x="20809" y="49397"/>
                </a:lnTo>
                <a:lnTo>
                  <a:pt x="21216" y="49081"/>
                </a:lnTo>
                <a:lnTo>
                  <a:pt x="21533" y="48674"/>
                </a:lnTo>
                <a:lnTo>
                  <a:pt x="21804" y="48221"/>
                </a:lnTo>
                <a:lnTo>
                  <a:pt x="21940" y="47995"/>
                </a:lnTo>
                <a:lnTo>
                  <a:pt x="22121" y="47814"/>
                </a:lnTo>
                <a:lnTo>
                  <a:pt x="22257" y="47633"/>
                </a:lnTo>
                <a:lnTo>
                  <a:pt x="22483" y="47497"/>
                </a:lnTo>
                <a:lnTo>
                  <a:pt x="22664" y="47362"/>
                </a:lnTo>
                <a:lnTo>
                  <a:pt x="22890" y="47271"/>
                </a:lnTo>
                <a:lnTo>
                  <a:pt x="23116" y="47226"/>
                </a:lnTo>
                <a:lnTo>
                  <a:pt x="23388" y="47181"/>
                </a:lnTo>
                <a:lnTo>
                  <a:pt x="24247" y="47181"/>
                </a:lnTo>
                <a:lnTo>
                  <a:pt x="25106" y="47045"/>
                </a:lnTo>
                <a:lnTo>
                  <a:pt x="25921" y="46864"/>
                </a:lnTo>
                <a:lnTo>
                  <a:pt x="26780" y="46683"/>
                </a:lnTo>
                <a:lnTo>
                  <a:pt x="27233" y="46548"/>
                </a:lnTo>
                <a:lnTo>
                  <a:pt x="27730" y="46502"/>
                </a:lnTo>
                <a:lnTo>
                  <a:pt x="28228" y="46502"/>
                </a:lnTo>
                <a:lnTo>
                  <a:pt x="28725" y="46548"/>
                </a:lnTo>
                <a:lnTo>
                  <a:pt x="29494" y="46548"/>
                </a:lnTo>
                <a:lnTo>
                  <a:pt x="30218" y="46502"/>
                </a:lnTo>
                <a:lnTo>
                  <a:pt x="30987" y="46502"/>
                </a:lnTo>
                <a:lnTo>
                  <a:pt x="31711" y="46548"/>
                </a:lnTo>
                <a:lnTo>
                  <a:pt x="31982" y="46548"/>
                </a:lnTo>
                <a:lnTo>
                  <a:pt x="32299" y="46457"/>
                </a:lnTo>
                <a:lnTo>
                  <a:pt x="32525" y="46321"/>
                </a:lnTo>
                <a:lnTo>
                  <a:pt x="32796" y="46140"/>
                </a:lnTo>
                <a:lnTo>
                  <a:pt x="33792" y="45507"/>
                </a:lnTo>
                <a:lnTo>
                  <a:pt x="34832" y="44874"/>
                </a:lnTo>
                <a:lnTo>
                  <a:pt x="35918" y="44331"/>
                </a:lnTo>
                <a:lnTo>
                  <a:pt x="37003" y="43879"/>
                </a:lnTo>
                <a:lnTo>
                  <a:pt x="37546" y="43698"/>
                </a:lnTo>
                <a:lnTo>
                  <a:pt x="38134" y="43562"/>
                </a:lnTo>
                <a:lnTo>
                  <a:pt x="38677" y="43517"/>
                </a:lnTo>
                <a:lnTo>
                  <a:pt x="39220" y="43517"/>
                </a:lnTo>
                <a:lnTo>
                  <a:pt x="39763" y="43607"/>
                </a:lnTo>
                <a:lnTo>
                  <a:pt x="40305" y="43788"/>
                </a:lnTo>
                <a:lnTo>
                  <a:pt x="40848" y="44014"/>
                </a:lnTo>
                <a:lnTo>
                  <a:pt x="41346" y="44376"/>
                </a:lnTo>
                <a:lnTo>
                  <a:pt x="41798" y="44738"/>
                </a:lnTo>
                <a:lnTo>
                  <a:pt x="42205" y="45190"/>
                </a:lnTo>
                <a:lnTo>
                  <a:pt x="42522" y="45688"/>
                </a:lnTo>
                <a:lnTo>
                  <a:pt x="42793" y="46186"/>
                </a:lnTo>
                <a:lnTo>
                  <a:pt x="42884" y="46457"/>
                </a:lnTo>
                <a:lnTo>
                  <a:pt x="43065" y="46683"/>
                </a:lnTo>
                <a:lnTo>
                  <a:pt x="43246" y="46864"/>
                </a:lnTo>
                <a:lnTo>
                  <a:pt x="43427" y="47045"/>
                </a:lnTo>
                <a:lnTo>
                  <a:pt x="43653" y="47181"/>
                </a:lnTo>
                <a:lnTo>
                  <a:pt x="43924" y="47271"/>
                </a:lnTo>
                <a:lnTo>
                  <a:pt x="44693" y="47271"/>
                </a:lnTo>
                <a:lnTo>
                  <a:pt x="44919" y="47317"/>
                </a:lnTo>
                <a:lnTo>
                  <a:pt x="45146" y="47362"/>
                </a:lnTo>
                <a:lnTo>
                  <a:pt x="45327" y="47407"/>
                </a:lnTo>
                <a:lnTo>
                  <a:pt x="45643" y="47633"/>
                </a:lnTo>
                <a:lnTo>
                  <a:pt x="45960" y="47950"/>
                </a:lnTo>
                <a:lnTo>
                  <a:pt x="46367" y="48357"/>
                </a:lnTo>
                <a:lnTo>
                  <a:pt x="46819" y="48764"/>
                </a:lnTo>
                <a:lnTo>
                  <a:pt x="47272" y="49035"/>
                </a:lnTo>
                <a:lnTo>
                  <a:pt x="47769" y="49262"/>
                </a:lnTo>
                <a:lnTo>
                  <a:pt x="48267" y="49397"/>
                </a:lnTo>
                <a:lnTo>
                  <a:pt x="48764" y="49443"/>
                </a:lnTo>
                <a:lnTo>
                  <a:pt x="49262" y="49352"/>
                </a:lnTo>
                <a:lnTo>
                  <a:pt x="49760" y="49216"/>
                </a:lnTo>
                <a:lnTo>
                  <a:pt x="50212" y="48990"/>
                </a:lnTo>
                <a:lnTo>
                  <a:pt x="50664" y="48628"/>
                </a:lnTo>
                <a:lnTo>
                  <a:pt x="51207" y="48176"/>
                </a:lnTo>
                <a:lnTo>
                  <a:pt x="51479" y="47995"/>
                </a:lnTo>
                <a:lnTo>
                  <a:pt x="51750" y="47859"/>
                </a:lnTo>
                <a:lnTo>
                  <a:pt x="52067" y="47724"/>
                </a:lnTo>
                <a:lnTo>
                  <a:pt x="52383" y="47633"/>
                </a:lnTo>
                <a:lnTo>
                  <a:pt x="52700" y="47588"/>
                </a:lnTo>
                <a:lnTo>
                  <a:pt x="53062" y="47543"/>
                </a:lnTo>
                <a:lnTo>
                  <a:pt x="53514" y="47497"/>
                </a:lnTo>
                <a:lnTo>
                  <a:pt x="53966" y="47407"/>
                </a:lnTo>
                <a:lnTo>
                  <a:pt x="54328" y="47271"/>
                </a:lnTo>
                <a:lnTo>
                  <a:pt x="54645" y="47090"/>
                </a:lnTo>
                <a:lnTo>
                  <a:pt x="54962" y="46819"/>
                </a:lnTo>
                <a:lnTo>
                  <a:pt x="55188" y="46502"/>
                </a:lnTo>
                <a:lnTo>
                  <a:pt x="55414" y="46140"/>
                </a:lnTo>
                <a:lnTo>
                  <a:pt x="55595" y="45733"/>
                </a:lnTo>
                <a:lnTo>
                  <a:pt x="55821" y="45281"/>
                </a:lnTo>
                <a:lnTo>
                  <a:pt x="56047" y="44829"/>
                </a:lnTo>
                <a:lnTo>
                  <a:pt x="56545" y="43969"/>
                </a:lnTo>
                <a:lnTo>
                  <a:pt x="57133" y="43155"/>
                </a:lnTo>
                <a:lnTo>
                  <a:pt x="57721" y="42341"/>
                </a:lnTo>
                <a:lnTo>
                  <a:pt x="58038" y="41934"/>
                </a:lnTo>
                <a:lnTo>
                  <a:pt x="58399" y="41617"/>
                </a:lnTo>
                <a:lnTo>
                  <a:pt x="59123" y="41029"/>
                </a:lnTo>
                <a:lnTo>
                  <a:pt x="59847" y="40486"/>
                </a:lnTo>
                <a:lnTo>
                  <a:pt x="60616" y="39898"/>
                </a:lnTo>
                <a:lnTo>
                  <a:pt x="61023" y="39627"/>
                </a:lnTo>
                <a:lnTo>
                  <a:pt x="61430" y="39355"/>
                </a:lnTo>
                <a:lnTo>
                  <a:pt x="61837" y="39174"/>
                </a:lnTo>
                <a:lnTo>
                  <a:pt x="62244" y="38993"/>
                </a:lnTo>
                <a:lnTo>
                  <a:pt x="62697" y="38858"/>
                </a:lnTo>
                <a:lnTo>
                  <a:pt x="63149" y="38767"/>
                </a:lnTo>
                <a:lnTo>
                  <a:pt x="63647" y="38722"/>
                </a:lnTo>
                <a:lnTo>
                  <a:pt x="64099" y="38677"/>
                </a:lnTo>
                <a:lnTo>
                  <a:pt x="64551" y="38677"/>
                </a:lnTo>
                <a:lnTo>
                  <a:pt x="64778" y="38722"/>
                </a:lnTo>
                <a:lnTo>
                  <a:pt x="64959" y="38812"/>
                </a:lnTo>
                <a:lnTo>
                  <a:pt x="65185" y="38903"/>
                </a:lnTo>
                <a:lnTo>
                  <a:pt x="65320" y="39038"/>
                </a:lnTo>
                <a:lnTo>
                  <a:pt x="65501" y="39174"/>
                </a:lnTo>
                <a:lnTo>
                  <a:pt x="65682" y="39355"/>
                </a:lnTo>
                <a:lnTo>
                  <a:pt x="66361" y="40305"/>
                </a:lnTo>
                <a:lnTo>
                  <a:pt x="66677" y="40803"/>
                </a:lnTo>
                <a:lnTo>
                  <a:pt x="66949" y="41300"/>
                </a:lnTo>
                <a:lnTo>
                  <a:pt x="67266" y="41798"/>
                </a:lnTo>
                <a:lnTo>
                  <a:pt x="67582" y="42205"/>
                </a:lnTo>
                <a:lnTo>
                  <a:pt x="67944" y="42567"/>
                </a:lnTo>
                <a:lnTo>
                  <a:pt x="68306" y="42838"/>
                </a:lnTo>
                <a:lnTo>
                  <a:pt x="68758" y="43064"/>
                </a:lnTo>
                <a:lnTo>
                  <a:pt x="69256" y="43245"/>
                </a:lnTo>
                <a:lnTo>
                  <a:pt x="69753" y="43336"/>
                </a:lnTo>
                <a:lnTo>
                  <a:pt x="70296" y="43381"/>
                </a:lnTo>
                <a:lnTo>
                  <a:pt x="71608" y="43336"/>
                </a:lnTo>
                <a:lnTo>
                  <a:pt x="72287" y="43245"/>
                </a:lnTo>
                <a:lnTo>
                  <a:pt x="72920" y="43155"/>
                </a:lnTo>
                <a:lnTo>
                  <a:pt x="73146" y="43110"/>
                </a:lnTo>
                <a:lnTo>
                  <a:pt x="73463" y="43110"/>
                </a:lnTo>
                <a:lnTo>
                  <a:pt x="73598" y="43200"/>
                </a:lnTo>
                <a:lnTo>
                  <a:pt x="73734" y="43291"/>
                </a:lnTo>
                <a:lnTo>
                  <a:pt x="73779" y="43426"/>
                </a:lnTo>
                <a:lnTo>
                  <a:pt x="73870" y="43607"/>
                </a:lnTo>
                <a:lnTo>
                  <a:pt x="73870" y="43833"/>
                </a:lnTo>
                <a:lnTo>
                  <a:pt x="73915" y="44105"/>
                </a:lnTo>
                <a:lnTo>
                  <a:pt x="74006" y="44331"/>
                </a:lnTo>
                <a:lnTo>
                  <a:pt x="74096" y="44467"/>
                </a:lnTo>
                <a:lnTo>
                  <a:pt x="74232" y="44602"/>
                </a:lnTo>
                <a:lnTo>
                  <a:pt x="74413" y="44693"/>
                </a:lnTo>
                <a:lnTo>
                  <a:pt x="74639" y="44783"/>
                </a:lnTo>
                <a:lnTo>
                  <a:pt x="74865" y="44783"/>
                </a:lnTo>
                <a:lnTo>
                  <a:pt x="75136" y="44738"/>
                </a:lnTo>
                <a:lnTo>
                  <a:pt x="75634" y="44693"/>
                </a:lnTo>
                <a:lnTo>
                  <a:pt x="76132" y="44738"/>
                </a:lnTo>
                <a:lnTo>
                  <a:pt x="76674" y="44783"/>
                </a:lnTo>
                <a:lnTo>
                  <a:pt x="77172" y="44919"/>
                </a:lnTo>
                <a:lnTo>
                  <a:pt x="77986" y="45055"/>
                </a:lnTo>
                <a:lnTo>
                  <a:pt x="78348" y="45100"/>
                </a:lnTo>
                <a:lnTo>
                  <a:pt x="78755" y="45100"/>
                </a:lnTo>
                <a:lnTo>
                  <a:pt x="79162" y="45010"/>
                </a:lnTo>
                <a:lnTo>
                  <a:pt x="79524" y="44919"/>
                </a:lnTo>
                <a:lnTo>
                  <a:pt x="79886" y="44693"/>
                </a:lnTo>
                <a:lnTo>
                  <a:pt x="80248" y="44421"/>
                </a:lnTo>
                <a:lnTo>
                  <a:pt x="80338" y="44331"/>
                </a:lnTo>
                <a:lnTo>
                  <a:pt x="80474" y="44286"/>
                </a:lnTo>
                <a:lnTo>
                  <a:pt x="80655" y="44286"/>
                </a:lnTo>
                <a:lnTo>
                  <a:pt x="80746" y="44331"/>
                </a:lnTo>
                <a:lnTo>
                  <a:pt x="80836" y="44421"/>
                </a:lnTo>
                <a:lnTo>
                  <a:pt x="80927" y="44693"/>
                </a:lnTo>
                <a:lnTo>
                  <a:pt x="81017" y="44964"/>
                </a:lnTo>
                <a:lnTo>
                  <a:pt x="81153" y="45236"/>
                </a:lnTo>
                <a:lnTo>
                  <a:pt x="81288" y="45417"/>
                </a:lnTo>
                <a:lnTo>
                  <a:pt x="81469" y="45598"/>
                </a:lnTo>
                <a:lnTo>
                  <a:pt x="81650" y="45733"/>
                </a:lnTo>
                <a:lnTo>
                  <a:pt x="81876" y="45869"/>
                </a:lnTo>
                <a:lnTo>
                  <a:pt x="82374" y="46095"/>
                </a:lnTo>
                <a:lnTo>
                  <a:pt x="83822" y="46548"/>
                </a:lnTo>
                <a:lnTo>
                  <a:pt x="84545" y="46728"/>
                </a:lnTo>
                <a:lnTo>
                  <a:pt x="85314" y="46909"/>
                </a:lnTo>
                <a:lnTo>
                  <a:pt x="86038" y="47000"/>
                </a:lnTo>
                <a:lnTo>
                  <a:pt x="86807" y="47045"/>
                </a:lnTo>
                <a:lnTo>
                  <a:pt x="87576" y="47000"/>
                </a:lnTo>
                <a:lnTo>
                  <a:pt x="88390" y="46864"/>
                </a:lnTo>
                <a:lnTo>
                  <a:pt x="88843" y="46774"/>
                </a:lnTo>
                <a:lnTo>
                  <a:pt x="89340" y="46819"/>
                </a:lnTo>
                <a:lnTo>
                  <a:pt x="89974" y="46864"/>
                </a:lnTo>
                <a:lnTo>
                  <a:pt x="90562" y="46819"/>
                </a:lnTo>
                <a:lnTo>
                  <a:pt x="91150" y="46728"/>
                </a:lnTo>
                <a:lnTo>
                  <a:pt x="91692" y="46593"/>
                </a:lnTo>
                <a:lnTo>
                  <a:pt x="92235" y="46367"/>
                </a:lnTo>
                <a:lnTo>
                  <a:pt x="92733" y="46095"/>
                </a:lnTo>
                <a:lnTo>
                  <a:pt x="93276" y="45824"/>
                </a:lnTo>
                <a:lnTo>
                  <a:pt x="93728" y="45507"/>
                </a:lnTo>
                <a:lnTo>
                  <a:pt x="94226" y="45145"/>
                </a:lnTo>
                <a:lnTo>
                  <a:pt x="94723" y="44874"/>
                </a:lnTo>
                <a:lnTo>
                  <a:pt x="95221" y="44648"/>
                </a:lnTo>
                <a:lnTo>
                  <a:pt x="95718" y="44421"/>
                </a:lnTo>
                <a:lnTo>
                  <a:pt x="96216" y="44195"/>
                </a:lnTo>
                <a:lnTo>
                  <a:pt x="96759" y="44060"/>
                </a:lnTo>
                <a:lnTo>
                  <a:pt x="97799" y="43788"/>
                </a:lnTo>
                <a:lnTo>
                  <a:pt x="98885" y="43607"/>
                </a:lnTo>
                <a:lnTo>
                  <a:pt x="99971" y="43472"/>
                </a:lnTo>
                <a:lnTo>
                  <a:pt x="101056" y="43426"/>
                </a:lnTo>
                <a:lnTo>
                  <a:pt x="102187" y="43381"/>
                </a:lnTo>
                <a:lnTo>
                  <a:pt x="102504" y="43426"/>
                </a:lnTo>
                <a:lnTo>
                  <a:pt x="102820" y="43472"/>
                </a:lnTo>
                <a:lnTo>
                  <a:pt x="103408" y="43607"/>
                </a:lnTo>
                <a:lnTo>
                  <a:pt x="103861" y="43788"/>
                </a:lnTo>
                <a:lnTo>
                  <a:pt x="104223" y="44060"/>
                </a:lnTo>
                <a:lnTo>
                  <a:pt x="104358" y="44195"/>
                </a:lnTo>
                <a:lnTo>
                  <a:pt x="104494" y="44376"/>
                </a:lnTo>
                <a:lnTo>
                  <a:pt x="104630" y="44557"/>
                </a:lnTo>
                <a:lnTo>
                  <a:pt x="104720" y="44783"/>
                </a:lnTo>
                <a:lnTo>
                  <a:pt x="104811" y="45145"/>
                </a:lnTo>
                <a:lnTo>
                  <a:pt x="104992" y="45417"/>
                </a:lnTo>
                <a:lnTo>
                  <a:pt x="105173" y="45643"/>
                </a:lnTo>
                <a:lnTo>
                  <a:pt x="105399" y="45824"/>
                </a:lnTo>
                <a:lnTo>
                  <a:pt x="105625" y="45959"/>
                </a:lnTo>
                <a:lnTo>
                  <a:pt x="105942" y="46050"/>
                </a:lnTo>
                <a:lnTo>
                  <a:pt x="106258" y="46095"/>
                </a:lnTo>
                <a:lnTo>
                  <a:pt x="106620" y="46095"/>
                </a:lnTo>
                <a:lnTo>
                  <a:pt x="107208" y="46050"/>
                </a:lnTo>
                <a:lnTo>
                  <a:pt x="107796" y="46095"/>
                </a:lnTo>
                <a:lnTo>
                  <a:pt x="108384" y="46140"/>
                </a:lnTo>
                <a:lnTo>
                  <a:pt x="108972" y="46186"/>
                </a:lnTo>
                <a:lnTo>
                  <a:pt x="109244" y="46276"/>
                </a:lnTo>
                <a:lnTo>
                  <a:pt x="109515" y="46367"/>
                </a:lnTo>
                <a:lnTo>
                  <a:pt x="109787" y="46502"/>
                </a:lnTo>
                <a:lnTo>
                  <a:pt x="110058" y="46728"/>
                </a:lnTo>
                <a:lnTo>
                  <a:pt x="110284" y="46864"/>
                </a:lnTo>
                <a:lnTo>
                  <a:pt x="110465" y="46955"/>
                </a:lnTo>
                <a:lnTo>
                  <a:pt x="110691" y="46955"/>
                </a:lnTo>
                <a:lnTo>
                  <a:pt x="110917" y="46909"/>
                </a:lnTo>
                <a:lnTo>
                  <a:pt x="111144" y="46864"/>
                </a:lnTo>
                <a:lnTo>
                  <a:pt x="111325" y="46728"/>
                </a:lnTo>
                <a:lnTo>
                  <a:pt x="111505" y="46548"/>
                </a:lnTo>
                <a:lnTo>
                  <a:pt x="111686" y="46321"/>
                </a:lnTo>
                <a:lnTo>
                  <a:pt x="112048" y="45824"/>
                </a:lnTo>
                <a:lnTo>
                  <a:pt x="112455" y="45371"/>
                </a:lnTo>
                <a:lnTo>
                  <a:pt x="113270" y="44467"/>
                </a:lnTo>
                <a:lnTo>
                  <a:pt x="113496" y="44195"/>
                </a:lnTo>
                <a:lnTo>
                  <a:pt x="113722" y="44014"/>
                </a:lnTo>
                <a:lnTo>
                  <a:pt x="113948" y="43924"/>
                </a:lnTo>
                <a:lnTo>
                  <a:pt x="114174" y="43833"/>
                </a:lnTo>
                <a:lnTo>
                  <a:pt x="114401" y="43833"/>
                </a:lnTo>
                <a:lnTo>
                  <a:pt x="114672" y="43879"/>
                </a:lnTo>
                <a:lnTo>
                  <a:pt x="114943" y="44014"/>
                </a:lnTo>
                <a:lnTo>
                  <a:pt x="115260" y="44150"/>
                </a:lnTo>
                <a:lnTo>
                  <a:pt x="115486" y="44286"/>
                </a:lnTo>
                <a:lnTo>
                  <a:pt x="115712" y="44467"/>
                </a:lnTo>
                <a:lnTo>
                  <a:pt x="116165" y="44874"/>
                </a:lnTo>
                <a:lnTo>
                  <a:pt x="116572" y="45190"/>
                </a:lnTo>
                <a:lnTo>
                  <a:pt x="117024" y="45417"/>
                </a:lnTo>
                <a:lnTo>
                  <a:pt x="117250" y="45552"/>
                </a:lnTo>
                <a:lnTo>
                  <a:pt x="117476" y="45598"/>
                </a:lnTo>
                <a:lnTo>
                  <a:pt x="117703" y="45643"/>
                </a:lnTo>
                <a:lnTo>
                  <a:pt x="117974" y="45643"/>
                </a:lnTo>
                <a:lnTo>
                  <a:pt x="119014" y="45598"/>
                </a:lnTo>
                <a:lnTo>
                  <a:pt x="120055" y="45552"/>
                </a:lnTo>
                <a:lnTo>
                  <a:pt x="120598" y="45462"/>
                </a:lnTo>
                <a:lnTo>
                  <a:pt x="121095" y="45326"/>
                </a:lnTo>
                <a:lnTo>
                  <a:pt x="121593" y="45145"/>
                </a:lnTo>
                <a:lnTo>
                  <a:pt x="122090" y="44919"/>
                </a:lnTo>
                <a:lnTo>
                  <a:pt x="123312" y="44331"/>
                </a:lnTo>
                <a:lnTo>
                  <a:pt x="123900" y="43969"/>
                </a:lnTo>
                <a:lnTo>
                  <a:pt x="124443" y="43607"/>
                </a:lnTo>
                <a:lnTo>
                  <a:pt x="124759" y="43426"/>
                </a:lnTo>
                <a:lnTo>
                  <a:pt x="125031" y="43291"/>
                </a:lnTo>
                <a:lnTo>
                  <a:pt x="125212" y="43245"/>
                </a:lnTo>
                <a:lnTo>
                  <a:pt x="125528" y="43245"/>
                </a:lnTo>
                <a:lnTo>
                  <a:pt x="125709" y="43336"/>
                </a:lnTo>
                <a:lnTo>
                  <a:pt x="125981" y="43426"/>
                </a:lnTo>
                <a:lnTo>
                  <a:pt x="126297" y="43517"/>
                </a:lnTo>
                <a:lnTo>
                  <a:pt x="126885" y="43652"/>
                </a:lnTo>
                <a:lnTo>
                  <a:pt x="127473" y="43698"/>
                </a:lnTo>
                <a:lnTo>
                  <a:pt x="128107" y="43743"/>
                </a:lnTo>
                <a:lnTo>
                  <a:pt x="128650" y="43788"/>
                </a:lnTo>
                <a:lnTo>
                  <a:pt x="129192" y="43743"/>
                </a:lnTo>
                <a:lnTo>
                  <a:pt x="129599" y="43607"/>
                </a:lnTo>
                <a:lnTo>
                  <a:pt x="130007" y="43426"/>
                </a:lnTo>
                <a:lnTo>
                  <a:pt x="130323" y="43155"/>
                </a:lnTo>
                <a:lnTo>
                  <a:pt x="130640" y="42793"/>
                </a:lnTo>
                <a:lnTo>
                  <a:pt x="130866" y="42386"/>
                </a:lnTo>
                <a:lnTo>
                  <a:pt x="131137" y="41843"/>
                </a:lnTo>
                <a:lnTo>
                  <a:pt x="131273" y="41481"/>
                </a:lnTo>
                <a:lnTo>
                  <a:pt x="131454" y="41119"/>
                </a:lnTo>
                <a:lnTo>
                  <a:pt x="131635" y="40848"/>
                </a:lnTo>
                <a:lnTo>
                  <a:pt x="131861" y="40531"/>
                </a:lnTo>
                <a:lnTo>
                  <a:pt x="132087" y="40260"/>
                </a:lnTo>
                <a:lnTo>
                  <a:pt x="132359" y="40034"/>
                </a:lnTo>
                <a:lnTo>
                  <a:pt x="132675" y="39807"/>
                </a:lnTo>
                <a:lnTo>
                  <a:pt x="132992" y="39581"/>
                </a:lnTo>
                <a:lnTo>
                  <a:pt x="133535" y="39219"/>
                </a:lnTo>
                <a:lnTo>
                  <a:pt x="134078" y="38812"/>
                </a:lnTo>
                <a:lnTo>
                  <a:pt x="134530" y="38315"/>
                </a:lnTo>
                <a:lnTo>
                  <a:pt x="134937" y="37772"/>
                </a:lnTo>
                <a:lnTo>
                  <a:pt x="135209" y="37410"/>
                </a:lnTo>
                <a:lnTo>
                  <a:pt x="135571" y="37093"/>
                </a:lnTo>
                <a:lnTo>
                  <a:pt x="135797" y="36958"/>
                </a:lnTo>
                <a:lnTo>
                  <a:pt x="136023" y="36822"/>
                </a:lnTo>
                <a:lnTo>
                  <a:pt x="136249" y="36777"/>
                </a:lnTo>
                <a:lnTo>
                  <a:pt x="136475" y="36732"/>
                </a:lnTo>
                <a:lnTo>
                  <a:pt x="136656" y="36777"/>
                </a:lnTo>
                <a:lnTo>
                  <a:pt x="136837" y="36867"/>
                </a:lnTo>
                <a:lnTo>
                  <a:pt x="137063" y="37048"/>
                </a:lnTo>
                <a:lnTo>
                  <a:pt x="137289" y="37229"/>
                </a:lnTo>
                <a:lnTo>
                  <a:pt x="137470" y="37410"/>
                </a:lnTo>
                <a:lnTo>
                  <a:pt x="137651" y="37546"/>
                </a:lnTo>
                <a:lnTo>
                  <a:pt x="137878" y="37636"/>
                </a:lnTo>
                <a:lnTo>
                  <a:pt x="138285" y="37636"/>
                </a:lnTo>
                <a:lnTo>
                  <a:pt x="138511" y="37591"/>
                </a:lnTo>
                <a:lnTo>
                  <a:pt x="138692" y="37501"/>
                </a:lnTo>
                <a:lnTo>
                  <a:pt x="138918" y="37410"/>
                </a:lnTo>
                <a:lnTo>
                  <a:pt x="139416" y="37093"/>
                </a:lnTo>
                <a:lnTo>
                  <a:pt x="139823" y="36686"/>
                </a:lnTo>
                <a:lnTo>
                  <a:pt x="140185" y="36279"/>
                </a:lnTo>
                <a:lnTo>
                  <a:pt x="140456" y="35827"/>
                </a:lnTo>
                <a:lnTo>
                  <a:pt x="140682" y="35374"/>
                </a:lnTo>
                <a:lnTo>
                  <a:pt x="140818" y="34832"/>
                </a:lnTo>
                <a:lnTo>
                  <a:pt x="140863" y="34289"/>
                </a:lnTo>
                <a:lnTo>
                  <a:pt x="140818" y="33701"/>
                </a:lnTo>
                <a:lnTo>
                  <a:pt x="140773" y="33294"/>
                </a:lnTo>
                <a:lnTo>
                  <a:pt x="140773" y="32932"/>
                </a:lnTo>
                <a:lnTo>
                  <a:pt x="140818" y="32570"/>
                </a:lnTo>
                <a:lnTo>
                  <a:pt x="140954" y="32208"/>
                </a:lnTo>
                <a:lnTo>
                  <a:pt x="141089" y="31891"/>
                </a:lnTo>
                <a:lnTo>
                  <a:pt x="141270" y="31620"/>
                </a:lnTo>
                <a:lnTo>
                  <a:pt x="141496" y="31303"/>
                </a:lnTo>
                <a:lnTo>
                  <a:pt x="141768" y="31032"/>
                </a:lnTo>
                <a:lnTo>
                  <a:pt x="142084" y="30670"/>
                </a:lnTo>
                <a:lnTo>
                  <a:pt x="142175" y="30489"/>
                </a:lnTo>
                <a:lnTo>
                  <a:pt x="142265" y="30263"/>
                </a:lnTo>
                <a:lnTo>
                  <a:pt x="142356" y="30037"/>
                </a:lnTo>
                <a:lnTo>
                  <a:pt x="142356" y="29811"/>
                </a:lnTo>
                <a:lnTo>
                  <a:pt x="142356" y="29584"/>
                </a:lnTo>
                <a:lnTo>
                  <a:pt x="142311" y="29313"/>
                </a:lnTo>
                <a:lnTo>
                  <a:pt x="142220" y="29042"/>
                </a:lnTo>
                <a:lnTo>
                  <a:pt x="142175" y="28725"/>
                </a:lnTo>
                <a:lnTo>
                  <a:pt x="142175" y="28454"/>
                </a:lnTo>
                <a:lnTo>
                  <a:pt x="142175" y="28182"/>
                </a:lnTo>
                <a:lnTo>
                  <a:pt x="142311" y="27594"/>
                </a:lnTo>
                <a:lnTo>
                  <a:pt x="142491" y="27051"/>
                </a:lnTo>
                <a:lnTo>
                  <a:pt x="142718" y="26418"/>
                </a:lnTo>
                <a:lnTo>
                  <a:pt x="142853" y="25830"/>
                </a:lnTo>
                <a:lnTo>
                  <a:pt x="142899" y="25197"/>
                </a:lnTo>
                <a:lnTo>
                  <a:pt x="142853" y="24880"/>
                </a:lnTo>
                <a:lnTo>
                  <a:pt x="142853" y="24563"/>
                </a:lnTo>
                <a:lnTo>
                  <a:pt x="142763" y="24020"/>
                </a:lnTo>
                <a:lnTo>
                  <a:pt x="142763" y="23478"/>
                </a:lnTo>
                <a:lnTo>
                  <a:pt x="142763" y="22980"/>
                </a:lnTo>
                <a:lnTo>
                  <a:pt x="142853" y="22437"/>
                </a:lnTo>
                <a:lnTo>
                  <a:pt x="143080" y="21397"/>
                </a:lnTo>
                <a:lnTo>
                  <a:pt x="143351" y="20402"/>
                </a:lnTo>
                <a:lnTo>
                  <a:pt x="143668" y="18954"/>
                </a:lnTo>
                <a:lnTo>
                  <a:pt x="143849" y="18230"/>
                </a:lnTo>
                <a:lnTo>
                  <a:pt x="143939" y="17507"/>
                </a:lnTo>
                <a:lnTo>
                  <a:pt x="144029" y="16783"/>
                </a:lnTo>
                <a:lnTo>
                  <a:pt x="144075" y="16059"/>
                </a:lnTo>
                <a:lnTo>
                  <a:pt x="144075" y="15335"/>
                </a:lnTo>
                <a:lnTo>
                  <a:pt x="144029" y="14612"/>
                </a:lnTo>
                <a:lnTo>
                  <a:pt x="144029" y="13888"/>
                </a:lnTo>
                <a:lnTo>
                  <a:pt x="144075" y="13526"/>
                </a:lnTo>
                <a:lnTo>
                  <a:pt x="144120" y="13209"/>
                </a:lnTo>
                <a:lnTo>
                  <a:pt x="144256" y="12893"/>
                </a:lnTo>
                <a:lnTo>
                  <a:pt x="144346" y="12576"/>
                </a:lnTo>
                <a:lnTo>
                  <a:pt x="144527" y="12259"/>
                </a:lnTo>
                <a:lnTo>
                  <a:pt x="144708" y="11988"/>
                </a:lnTo>
                <a:lnTo>
                  <a:pt x="144708" y="11626"/>
                </a:lnTo>
                <a:lnTo>
                  <a:pt x="144663" y="11445"/>
                </a:lnTo>
                <a:lnTo>
                  <a:pt x="144618" y="11309"/>
                </a:lnTo>
                <a:lnTo>
                  <a:pt x="144618" y="11038"/>
                </a:lnTo>
                <a:lnTo>
                  <a:pt x="144618" y="10721"/>
                </a:lnTo>
                <a:lnTo>
                  <a:pt x="144572" y="10450"/>
                </a:lnTo>
                <a:lnTo>
                  <a:pt x="144527" y="9817"/>
                </a:lnTo>
                <a:lnTo>
                  <a:pt x="144527" y="9229"/>
                </a:lnTo>
                <a:lnTo>
                  <a:pt x="144527" y="7962"/>
                </a:lnTo>
                <a:lnTo>
                  <a:pt x="144527" y="7012"/>
                </a:lnTo>
                <a:lnTo>
                  <a:pt x="144482" y="5700"/>
                </a:lnTo>
                <a:lnTo>
                  <a:pt x="144437" y="4343"/>
                </a:lnTo>
                <a:lnTo>
                  <a:pt x="144437" y="1720"/>
                </a:lnTo>
                <a:lnTo>
                  <a:pt x="144437" y="1267"/>
                </a:lnTo>
                <a:lnTo>
                  <a:pt x="144391" y="860"/>
                </a:lnTo>
                <a:lnTo>
                  <a:pt x="144346" y="634"/>
                </a:lnTo>
                <a:lnTo>
                  <a:pt x="144256" y="408"/>
                </a:lnTo>
                <a:lnTo>
                  <a:pt x="144165" y="227"/>
                </a:lnTo>
                <a:lnTo>
                  <a:pt x="143984" y="46"/>
                </a:lnTo>
                <a:lnTo>
                  <a:pt x="81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" name="Google Shape;113;p19"/>
          <p:cNvGrpSpPr/>
          <p:nvPr/>
        </p:nvGrpSpPr>
        <p:grpSpPr>
          <a:xfrm>
            <a:off x="-357376" y="-76200"/>
            <a:ext cx="1070602" cy="1600036"/>
            <a:chOff x="-770028" y="-459515"/>
            <a:chExt cx="1195803" cy="1787151"/>
          </a:xfrm>
        </p:grpSpPr>
        <p:sp>
          <p:nvSpPr>
            <p:cNvPr id="114" name="Google Shape;114;p19"/>
            <p:cNvSpPr/>
            <p:nvPr/>
          </p:nvSpPr>
          <p:spPr>
            <a:xfrm rot="1800170">
              <a:off x="249784" y="-441332"/>
              <a:ext cx="130676" cy="216259"/>
            </a:xfrm>
            <a:custGeom>
              <a:rect b="b" l="l" r="r" t="t"/>
              <a:pathLst>
                <a:path extrusionOk="0" h="23432" w="14159">
                  <a:moveTo>
                    <a:pt x="7645" y="0"/>
                  </a:moveTo>
                  <a:lnTo>
                    <a:pt x="6469" y="0"/>
                  </a:lnTo>
                  <a:lnTo>
                    <a:pt x="6469" y="0"/>
                  </a:lnTo>
                  <a:lnTo>
                    <a:pt x="5836" y="45"/>
                  </a:lnTo>
                  <a:lnTo>
                    <a:pt x="5157" y="136"/>
                  </a:lnTo>
                  <a:lnTo>
                    <a:pt x="4569" y="317"/>
                  </a:lnTo>
                  <a:lnTo>
                    <a:pt x="3981" y="498"/>
                  </a:lnTo>
                  <a:lnTo>
                    <a:pt x="3393" y="769"/>
                  </a:lnTo>
                  <a:lnTo>
                    <a:pt x="2850" y="1131"/>
                  </a:lnTo>
                  <a:lnTo>
                    <a:pt x="2353" y="1493"/>
                  </a:lnTo>
                  <a:lnTo>
                    <a:pt x="1900" y="1900"/>
                  </a:lnTo>
                  <a:lnTo>
                    <a:pt x="1493" y="2352"/>
                  </a:lnTo>
                  <a:lnTo>
                    <a:pt x="1086" y="2850"/>
                  </a:lnTo>
                  <a:lnTo>
                    <a:pt x="769" y="3393"/>
                  </a:lnTo>
                  <a:lnTo>
                    <a:pt x="498" y="3981"/>
                  </a:lnTo>
                  <a:lnTo>
                    <a:pt x="272" y="4569"/>
                  </a:lnTo>
                  <a:lnTo>
                    <a:pt x="136" y="5202"/>
                  </a:lnTo>
                  <a:lnTo>
                    <a:pt x="46" y="5835"/>
                  </a:lnTo>
                  <a:lnTo>
                    <a:pt x="0" y="6514"/>
                  </a:lnTo>
                  <a:lnTo>
                    <a:pt x="0" y="16963"/>
                  </a:lnTo>
                  <a:lnTo>
                    <a:pt x="0" y="16963"/>
                  </a:lnTo>
                  <a:lnTo>
                    <a:pt x="46" y="17642"/>
                  </a:lnTo>
                  <a:lnTo>
                    <a:pt x="136" y="18275"/>
                  </a:lnTo>
                  <a:lnTo>
                    <a:pt x="272" y="18908"/>
                  </a:lnTo>
                  <a:lnTo>
                    <a:pt x="498" y="19496"/>
                  </a:lnTo>
                  <a:lnTo>
                    <a:pt x="769" y="20039"/>
                  </a:lnTo>
                  <a:lnTo>
                    <a:pt x="1086" y="20582"/>
                  </a:lnTo>
                  <a:lnTo>
                    <a:pt x="1493" y="21080"/>
                  </a:lnTo>
                  <a:lnTo>
                    <a:pt x="1900" y="21532"/>
                  </a:lnTo>
                  <a:lnTo>
                    <a:pt x="2353" y="21984"/>
                  </a:lnTo>
                  <a:lnTo>
                    <a:pt x="2850" y="22346"/>
                  </a:lnTo>
                  <a:lnTo>
                    <a:pt x="3393" y="22663"/>
                  </a:lnTo>
                  <a:lnTo>
                    <a:pt x="3981" y="22934"/>
                  </a:lnTo>
                  <a:lnTo>
                    <a:pt x="4569" y="23160"/>
                  </a:lnTo>
                  <a:lnTo>
                    <a:pt x="5157" y="23296"/>
                  </a:lnTo>
                  <a:lnTo>
                    <a:pt x="5836" y="23432"/>
                  </a:lnTo>
                  <a:lnTo>
                    <a:pt x="6469" y="23432"/>
                  </a:lnTo>
                  <a:lnTo>
                    <a:pt x="7645" y="23432"/>
                  </a:lnTo>
                  <a:lnTo>
                    <a:pt x="7645" y="23432"/>
                  </a:lnTo>
                  <a:lnTo>
                    <a:pt x="8324" y="23432"/>
                  </a:lnTo>
                  <a:lnTo>
                    <a:pt x="8957" y="23296"/>
                  </a:lnTo>
                  <a:lnTo>
                    <a:pt x="9590" y="23160"/>
                  </a:lnTo>
                  <a:lnTo>
                    <a:pt x="10178" y="22934"/>
                  </a:lnTo>
                  <a:lnTo>
                    <a:pt x="10766" y="22663"/>
                  </a:lnTo>
                  <a:lnTo>
                    <a:pt x="11309" y="22346"/>
                  </a:lnTo>
                  <a:lnTo>
                    <a:pt x="11807" y="21984"/>
                  </a:lnTo>
                  <a:lnTo>
                    <a:pt x="12259" y="21532"/>
                  </a:lnTo>
                  <a:lnTo>
                    <a:pt x="12666" y="21080"/>
                  </a:lnTo>
                  <a:lnTo>
                    <a:pt x="13028" y="20582"/>
                  </a:lnTo>
                  <a:lnTo>
                    <a:pt x="13390" y="20039"/>
                  </a:lnTo>
                  <a:lnTo>
                    <a:pt x="13661" y="19496"/>
                  </a:lnTo>
                  <a:lnTo>
                    <a:pt x="13842" y="18908"/>
                  </a:lnTo>
                  <a:lnTo>
                    <a:pt x="14023" y="18275"/>
                  </a:lnTo>
                  <a:lnTo>
                    <a:pt x="14114" y="17642"/>
                  </a:lnTo>
                  <a:lnTo>
                    <a:pt x="14159" y="16963"/>
                  </a:lnTo>
                  <a:lnTo>
                    <a:pt x="14159" y="6514"/>
                  </a:lnTo>
                  <a:lnTo>
                    <a:pt x="14159" y="6514"/>
                  </a:lnTo>
                  <a:lnTo>
                    <a:pt x="14114" y="5835"/>
                  </a:lnTo>
                  <a:lnTo>
                    <a:pt x="14023" y="5202"/>
                  </a:lnTo>
                  <a:lnTo>
                    <a:pt x="13842" y="4569"/>
                  </a:lnTo>
                  <a:lnTo>
                    <a:pt x="13661" y="3981"/>
                  </a:lnTo>
                  <a:lnTo>
                    <a:pt x="13390" y="3393"/>
                  </a:lnTo>
                  <a:lnTo>
                    <a:pt x="13028" y="2850"/>
                  </a:lnTo>
                  <a:lnTo>
                    <a:pt x="12666" y="2352"/>
                  </a:lnTo>
                  <a:lnTo>
                    <a:pt x="12259" y="1900"/>
                  </a:lnTo>
                  <a:lnTo>
                    <a:pt x="11807" y="1493"/>
                  </a:lnTo>
                  <a:lnTo>
                    <a:pt x="11309" y="1131"/>
                  </a:lnTo>
                  <a:lnTo>
                    <a:pt x="10766" y="769"/>
                  </a:lnTo>
                  <a:lnTo>
                    <a:pt x="10178" y="498"/>
                  </a:lnTo>
                  <a:lnTo>
                    <a:pt x="9590" y="317"/>
                  </a:lnTo>
                  <a:lnTo>
                    <a:pt x="8957" y="136"/>
                  </a:lnTo>
                  <a:lnTo>
                    <a:pt x="8324" y="45"/>
                  </a:lnTo>
                  <a:lnTo>
                    <a:pt x="7645" y="0"/>
                  </a:lnTo>
                  <a:lnTo>
                    <a:pt x="7645" y="0"/>
                  </a:lnTo>
                  <a:close/>
                  <a:moveTo>
                    <a:pt x="10043" y="16963"/>
                  </a:moveTo>
                  <a:lnTo>
                    <a:pt x="10043" y="16963"/>
                  </a:lnTo>
                  <a:lnTo>
                    <a:pt x="9997" y="17415"/>
                  </a:lnTo>
                  <a:lnTo>
                    <a:pt x="9816" y="17868"/>
                  </a:lnTo>
                  <a:lnTo>
                    <a:pt x="9635" y="18275"/>
                  </a:lnTo>
                  <a:lnTo>
                    <a:pt x="9319" y="18637"/>
                  </a:lnTo>
                  <a:lnTo>
                    <a:pt x="9002" y="18908"/>
                  </a:lnTo>
                  <a:lnTo>
                    <a:pt x="8595" y="19134"/>
                  </a:lnTo>
                  <a:lnTo>
                    <a:pt x="8143" y="19270"/>
                  </a:lnTo>
                  <a:lnTo>
                    <a:pt x="7645" y="19315"/>
                  </a:lnTo>
                  <a:lnTo>
                    <a:pt x="6469" y="19315"/>
                  </a:lnTo>
                  <a:lnTo>
                    <a:pt x="6469" y="19315"/>
                  </a:lnTo>
                  <a:lnTo>
                    <a:pt x="6017" y="19270"/>
                  </a:lnTo>
                  <a:lnTo>
                    <a:pt x="5564" y="19134"/>
                  </a:lnTo>
                  <a:lnTo>
                    <a:pt x="5157" y="18908"/>
                  </a:lnTo>
                  <a:lnTo>
                    <a:pt x="4795" y="18637"/>
                  </a:lnTo>
                  <a:lnTo>
                    <a:pt x="4524" y="18275"/>
                  </a:lnTo>
                  <a:lnTo>
                    <a:pt x="4298" y="17868"/>
                  </a:lnTo>
                  <a:lnTo>
                    <a:pt x="4162" y="17415"/>
                  </a:lnTo>
                  <a:lnTo>
                    <a:pt x="4117" y="16963"/>
                  </a:lnTo>
                  <a:lnTo>
                    <a:pt x="4117" y="6514"/>
                  </a:lnTo>
                  <a:lnTo>
                    <a:pt x="4117" y="6514"/>
                  </a:lnTo>
                  <a:lnTo>
                    <a:pt x="4162" y="6016"/>
                  </a:lnTo>
                  <a:lnTo>
                    <a:pt x="4298" y="5564"/>
                  </a:lnTo>
                  <a:lnTo>
                    <a:pt x="4524" y="5157"/>
                  </a:lnTo>
                  <a:lnTo>
                    <a:pt x="4795" y="4840"/>
                  </a:lnTo>
                  <a:lnTo>
                    <a:pt x="5157" y="4523"/>
                  </a:lnTo>
                  <a:lnTo>
                    <a:pt x="5564" y="4297"/>
                  </a:lnTo>
                  <a:lnTo>
                    <a:pt x="6017" y="4162"/>
                  </a:lnTo>
                  <a:lnTo>
                    <a:pt x="6469" y="4116"/>
                  </a:lnTo>
                  <a:lnTo>
                    <a:pt x="7645" y="4116"/>
                  </a:lnTo>
                  <a:lnTo>
                    <a:pt x="7645" y="4116"/>
                  </a:lnTo>
                  <a:lnTo>
                    <a:pt x="8143" y="4162"/>
                  </a:lnTo>
                  <a:lnTo>
                    <a:pt x="8595" y="4297"/>
                  </a:lnTo>
                  <a:lnTo>
                    <a:pt x="9002" y="4523"/>
                  </a:lnTo>
                  <a:lnTo>
                    <a:pt x="9319" y="4840"/>
                  </a:lnTo>
                  <a:lnTo>
                    <a:pt x="9635" y="5157"/>
                  </a:lnTo>
                  <a:lnTo>
                    <a:pt x="9816" y="5564"/>
                  </a:lnTo>
                  <a:lnTo>
                    <a:pt x="9997" y="6016"/>
                  </a:lnTo>
                  <a:lnTo>
                    <a:pt x="10043" y="6514"/>
                  </a:lnTo>
                  <a:lnTo>
                    <a:pt x="10043" y="16963"/>
                  </a:lnTo>
                  <a:close/>
                </a:path>
              </a:pathLst>
            </a:custGeom>
            <a:gradFill>
              <a:gsLst>
                <a:gs pos="0">
                  <a:srgbClr val="CBA248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9"/>
            <p:cNvSpPr/>
            <p:nvPr/>
          </p:nvSpPr>
          <p:spPr>
            <a:xfrm rot="1800170">
              <a:off x="220531" y="-314254"/>
              <a:ext cx="45094" cy="215843"/>
            </a:xfrm>
            <a:custGeom>
              <a:rect b="b" l="l" r="r" t="t"/>
              <a:pathLst>
                <a:path extrusionOk="0" h="23387" w="4886">
                  <a:moveTo>
                    <a:pt x="4885" y="20944"/>
                  </a:moveTo>
                  <a:lnTo>
                    <a:pt x="4885" y="20944"/>
                  </a:lnTo>
                  <a:lnTo>
                    <a:pt x="4840" y="21442"/>
                  </a:lnTo>
                  <a:lnTo>
                    <a:pt x="4659" y="21894"/>
                  </a:lnTo>
                  <a:lnTo>
                    <a:pt x="4433" y="22301"/>
                  </a:lnTo>
                  <a:lnTo>
                    <a:pt x="4162" y="22663"/>
                  </a:lnTo>
                  <a:lnTo>
                    <a:pt x="3800" y="22980"/>
                  </a:lnTo>
                  <a:lnTo>
                    <a:pt x="3393" y="23206"/>
                  </a:lnTo>
                  <a:lnTo>
                    <a:pt x="2940" y="23342"/>
                  </a:lnTo>
                  <a:lnTo>
                    <a:pt x="2443" y="23387"/>
                  </a:lnTo>
                  <a:lnTo>
                    <a:pt x="2443" y="23387"/>
                  </a:lnTo>
                  <a:lnTo>
                    <a:pt x="1945" y="23342"/>
                  </a:lnTo>
                  <a:lnTo>
                    <a:pt x="1493" y="23206"/>
                  </a:lnTo>
                  <a:lnTo>
                    <a:pt x="1086" y="22980"/>
                  </a:lnTo>
                  <a:lnTo>
                    <a:pt x="724" y="22663"/>
                  </a:lnTo>
                  <a:lnTo>
                    <a:pt x="407" y="22301"/>
                  </a:lnTo>
                  <a:lnTo>
                    <a:pt x="181" y="21894"/>
                  </a:lnTo>
                  <a:lnTo>
                    <a:pt x="45" y="21442"/>
                  </a:lnTo>
                  <a:lnTo>
                    <a:pt x="0" y="20944"/>
                  </a:lnTo>
                  <a:lnTo>
                    <a:pt x="0" y="2398"/>
                  </a:lnTo>
                  <a:lnTo>
                    <a:pt x="0" y="2398"/>
                  </a:lnTo>
                  <a:lnTo>
                    <a:pt x="45" y="1945"/>
                  </a:lnTo>
                  <a:lnTo>
                    <a:pt x="181" y="1448"/>
                  </a:lnTo>
                  <a:lnTo>
                    <a:pt x="407" y="1041"/>
                  </a:lnTo>
                  <a:lnTo>
                    <a:pt x="724" y="679"/>
                  </a:lnTo>
                  <a:lnTo>
                    <a:pt x="1086" y="407"/>
                  </a:lnTo>
                  <a:lnTo>
                    <a:pt x="1493" y="181"/>
                  </a:lnTo>
                  <a:lnTo>
                    <a:pt x="1945" y="45"/>
                  </a:lnTo>
                  <a:lnTo>
                    <a:pt x="2443" y="0"/>
                  </a:lnTo>
                  <a:lnTo>
                    <a:pt x="2443" y="0"/>
                  </a:lnTo>
                  <a:lnTo>
                    <a:pt x="2940" y="45"/>
                  </a:lnTo>
                  <a:lnTo>
                    <a:pt x="3393" y="181"/>
                  </a:lnTo>
                  <a:lnTo>
                    <a:pt x="3800" y="407"/>
                  </a:lnTo>
                  <a:lnTo>
                    <a:pt x="4162" y="679"/>
                  </a:lnTo>
                  <a:lnTo>
                    <a:pt x="4433" y="1041"/>
                  </a:lnTo>
                  <a:lnTo>
                    <a:pt x="4659" y="1448"/>
                  </a:lnTo>
                  <a:lnTo>
                    <a:pt x="4840" y="1945"/>
                  </a:lnTo>
                  <a:lnTo>
                    <a:pt x="4885" y="2398"/>
                  </a:lnTo>
                  <a:lnTo>
                    <a:pt x="4885" y="20944"/>
                  </a:lnTo>
                  <a:close/>
                </a:path>
              </a:pathLst>
            </a:custGeom>
            <a:gradFill>
              <a:gsLst>
                <a:gs pos="0">
                  <a:srgbClr val="CBA248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9"/>
            <p:cNvSpPr/>
            <p:nvPr/>
          </p:nvSpPr>
          <p:spPr>
            <a:xfrm rot="1800170">
              <a:off x="103677" y="-188271"/>
              <a:ext cx="130676" cy="216268"/>
            </a:xfrm>
            <a:custGeom>
              <a:rect b="b" l="l" r="r" t="t"/>
              <a:pathLst>
                <a:path extrusionOk="0" h="23433" w="14159">
                  <a:moveTo>
                    <a:pt x="7645" y="0"/>
                  </a:moveTo>
                  <a:lnTo>
                    <a:pt x="6469" y="0"/>
                  </a:lnTo>
                  <a:lnTo>
                    <a:pt x="6469" y="0"/>
                  </a:lnTo>
                  <a:lnTo>
                    <a:pt x="5836" y="46"/>
                  </a:lnTo>
                  <a:lnTo>
                    <a:pt x="5157" y="136"/>
                  </a:lnTo>
                  <a:lnTo>
                    <a:pt x="4569" y="272"/>
                  </a:lnTo>
                  <a:lnTo>
                    <a:pt x="3981" y="498"/>
                  </a:lnTo>
                  <a:lnTo>
                    <a:pt x="3393" y="769"/>
                  </a:lnTo>
                  <a:lnTo>
                    <a:pt x="2850" y="1086"/>
                  </a:lnTo>
                  <a:lnTo>
                    <a:pt x="2353" y="1493"/>
                  </a:lnTo>
                  <a:lnTo>
                    <a:pt x="1900" y="1900"/>
                  </a:lnTo>
                  <a:lnTo>
                    <a:pt x="1493" y="2353"/>
                  </a:lnTo>
                  <a:lnTo>
                    <a:pt x="1086" y="2850"/>
                  </a:lnTo>
                  <a:lnTo>
                    <a:pt x="769" y="3393"/>
                  </a:lnTo>
                  <a:lnTo>
                    <a:pt x="498" y="3936"/>
                  </a:lnTo>
                  <a:lnTo>
                    <a:pt x="272" y="4569"/>
                  </a:lnTo>
                  <a:lnTo>
                    <a:pt x="136" y="5157"/>
                  </a:lnTo>
                  <a:lnTo>
                    <a:pt x="46" y="5836"/>
                  </a:lnTo>
                  <a:lnTo>
                    <a:pt x="0" y="6469"/>
                  </a:lnTo>
                  <a:lnTo>
                    <a:pt x="0" y="16964"/>
                  </a:lnTo>
                  <a:lnTo>
                    <a:pt x="0" y="16964"/>
                  </a:lnTo>
                  <a:lnTo>
                    <a:pt x="46" y="17597"/>
                  </a:lnTo>
                  <a:lnTo>
                    <a:pt x="136" y="18275"/>
                  </a:lnTo>
                  <a:lnTo>
                    <a:pt x="272" y="18863"/>
                  </a:lnTo>
                  <a:lnTo>
                    <a:pt x="498" y="19497"/>
                  </a:lnTo>
                  <a:lnTo>
                    <a:pt x="769" y="20040"/>
                  </a:lnTo>
                  <a:lnTo>
                    <a:pt x="1086" y="20582"/>
                  </a:lnTo>
                  <a:lnTo>
                    <a:pt x="1493" y="21080"/>
                  </a:lnTo>
                  <a:lnTo>
                    <a:pt x="1900" y="21532"/>
                  </a:lnTo>
                  <a:lnTo>
                    <a:pt x="2353" y="21939"/>
                  </a:lnTo>
                  <a:lnTo>
                    <a:pt x="2850" y="22347"/>
                  </a:lnTo>
                  <a:lnTo>
                    <a:pt x="3393" y="22663"/>
                  </a:lnTo>
                  <a:lnTo>
                    <a:pt x="3981" y="22935"/>
                  </a:lnTo>
                  <a:lnTo>
                    <a:pt x="4569" y="23161"/>
                  </a:lnTo>
                  <a:lnTo>
                    <a:pt x="5157" y="23297"/>
                  </a:lnTo>
                  <a:lnTo>
                    <a:pt x="5836" y="23387"/>
                  </a:lnTo>
                  <a:lnTo>
                    <a:pt x="6469" y="23432"/>
                  </a:lnTo>
                  <a:lnTo>
                    <a:pt x="7645" y="23432"/>
                  </a:lnTo>
                  <a:lnTo>
                    <a:pt x="7645" y="23432"/>
                  </a:lnTo>
                  <a:lnTo>
                    <a:pt x="8324" y="23387"/>
                  </a:lnTo>
                  <a:lnTo>
                    <a:pt x="8957" y="23297"/>
                  </a:lnTo>
                  <a:lnTo>
                    <a:pt x="9590" y="23161"/>
                  </a:lnTo>
                  <a:lnTo>
                    <a:pt x="10178" y="22935"/>
                  </a:lnTo>
                  <a:lnTo>
                    <a:pt x="10766" y="22663"/>
                  </a:lnTo>
                  <a:lnTo>
                    <a:pt x="11309" y="22347"/>
                  </a:lnTo>
                  <a:lnTo>
                    <a:pt x="11807" y="21939"/>
                  </a:lnTo>
                  <a:lnTo>
                    <a:pt x="12259" y="21532"/>
                  </a:lnTo>
                  <a:lnTo>
                    <a:pt x="12666" y="21080"/>
                  </a:lnTo>
                  <a:lnTo>
                    <a:pt x="13028" y="20582"/>
                  </a:lnTo>
                  <a:lnTo>
                    <a:pt x="13390" y="20040"/>
                  </a:lnTo>
                  <a:lnTo>
                    <a:pt x="13661" y="19497"/>
                  </a:lnTo>
                  <a:lnTo>
                    <a:pt x="13842" y="18863"/>
                  </a:lnTo>
                  <a:lnTo>
                    <a:pt x="14023" y="18275"/>
                  </a:lnTo>
                  <a:lnTo>
                    <a:pt x="14114" y="17597"/>
                  </a:lnTo>
                  <a:lnTo>
                    <a:pt x="14159" y="16964"/>
                  </a:lnTo>
                  <a:lnTo>
                    <a:pt x="14159" y="6469"/>
                  </a:lnTo>
                  <a:lnTo>
                    <a:pt x="14159" y="6469"/>
                  </a:lnTo>
                  <a:lnTo>
                    <a:pt x="14114" y="5836"/>
                  </a:lnTo>
                  <a:lnTo>
                    <a:pt x="14023" y="5157"/>
                  </a:lnTo>
                  <a:lnTo>
                    <a:pt x="13842" y="4569"/>
                  </a:lnTo>
                  <a:lnTo>
                    <a:pt x="13661" y="3936"/>
                  </a:lnTo>
                  <a:lnTo>
                    <a:pt x="13390" y="3393"/>
                  </a:lnTo>
                  <a:lnTo>
                    <a:pt x="13028" y="2850"/>
                  </a:lnTo>
                  <a:lnTo>
                    <a:pt x="12666" y="2353"/>
                  </a:lnTo>
                  <a:lnTo>
                    <a:pt x="12259" y="1900"/>
                  </a:lnTo>
                  <a:lnTo>
                    <a:pt x="11807" y="1493"/>
                  </a:lnTo>
                  <a:lnTo>
                    <a:pt x="11309" y="1086"/>
                  </a:lnTo>
                  <a:lnTo>
                    <a:pt x="10766" y="769"/>
                  </a:lnTo>
                  <a:lnTo>
                    <a:pt x="10178" y="498"/>
                  </a:lnTo>
                  <a:lnTo>
                    <a:pt x="9590" y="272"/>
                  </a:lnTo>
                  <a:lnTo>
                    <a:pt x="8957" y="136"/>
                  </a:lnTo>
                  <a:lnTo>
                    <a:pt x="8324" y="46"/>
                  </a:lnTo>
                  <a:lnTo>
                    <a:pt x="7645" y="0"/>
                  </a:lnTo>
                  <a:lnTo>
                    <a:pt x="7645" y="0"/>
                  </a:lnTo>
                  <a:close/>
                  <a:moveTo>
                    <a:pt x="10043" y="16964"/>
                  </a:moveTo>
                  <a:lnTo>
                    <a:pt x="10043" y="16964"/>
                  </a:lnTo>
                  <a:lnTo>
                    <a:pt x="9997" y="17416"/>
                  </a:lnTo>
                  <a:lnTo>
                    <a:pt x="9816" y="17868"/>
                  </a:lnTo>
                  <a:lnTo>
                    <a:pt x="9635" y="18275"/>
                  </a:lnTo>
                  <a:lnTo>
                    <a:pt x="9319" y="18637"/>
                  </a:lnTo>
                  <a:lnTo>
                    <a:pt x="9002" y="18909"/>
                  </a:lnTo>
                  <a:lnTo>
                    <a:pt x="8595" y="19135"/>
                  </a:lnTo>
                  <a:lnTo>
                    <a:pt x="8143" y="19271"/>
                  </a:lnTo>
                  <a:lnTo>
                    <a:pt x="7645" y="19316"/>
                  </a:lnTo>
                  <a:lnTo>
                    <a:pt x="6469" y="19316"/>
                  </a:lnTo>
                  <a:lnTo>
                    <a:pt x="6469" y="19316"/>
                  </a:lnTo>
                  <a:lnTo>
                    <a:pt x="6017" y="19271"/>
                  </a:lnTo>
                  <a:lnTo>
                    <a:pt x="5564" y="19135"/>
                  </a:lnTo>
                  <a:lnTo>
                    <a:pt x="5157" y="18909"/>
                  </a:lnTo>
                  <a:lnTo>
                    <a:pt x="4795" y="18637"/>
                  </a:lnTo>
                  <a:lnTo>
                    <a:pt x="4524" y="18275"/>
                  </a:lnTo>
                  <a:lnTo>
                    <a:pt x="4298" y="17868"/>
                  </a:lnTo>
                  <a:lnTo>
                    <a:pt x="4162" y="17416"/>
                  </a:lnTo>
                  <a:lnTo>
                    <a:pt x="4117" y="16964"/>
                  </a:lnTo>
                  <a:lnTo>
                    <a:pt x="4117" y="6469"/>
                  </a:lnTo>
                  <a:lnTo>
                    <a:pt x="4117" y="6469"/>
                  </a:lnTo>
                  <a:lnTo>
                    <a:pt x="4162" y="6017"/>
                  </a:lnTo>
                  <a:lnTo>
                    <a:pt x="4298" y="5564"/>
                  </a:lnTo>
                  <a:lnTo>
                    <a:pt x="4524" y="5157"/>
                  </a:lnTo>
                  <a:lnTo>
                    <a:pt x="4795" y="4795"/>
                  </a:lnTo>
                  <a:lnTo>
                    <a:pt x="5157" y="4524"/>
                  </a:lnTo>
                  <a:lnTo>
                    <a:pt x="5564" y="4298"/>
                  </a:lnTo>
                  <a:lnTo>
                    <a:pt x="6017" y="4162"/>
                  </a:lnTo>
                  <a:lnTo>
                    <a:pt x="6469" y="4117"/>
                  </a:lnTo>
                  <a:lnTo>
                    <a:pt x="7645" y="4117"/>
                  </a:lnTo>
                  <a:lnTo>
                    <a:pt x="7645" y="4117"/>
                  </a:lnTo>
                  <a:lnTo>
                    <a:pt x="8143" y="4162"/>
                  </a:lnTo>
                  <a:lnTo>
                    <a:pt x="8595" y="4298"/>
                  </a:lnTo>
                  <a:lnTo>
                    <a:pt x="9002" y="4524"/>
                  </a:lnTo>
                  <a:lnTo>
                    <a:pt x="9319" y="4795"/>
                  </a:lnTo>
                  <a:lnTo>
                    <a:pt x="9635" y="5157"/>
                  </a:lnTo>
                  <a:lnTo>
                    <a:pt x="9816" y="5564"/>
                  </a:lnTo>
                  <a:lnTo>
                    <a:pt x="9997" y="6017"/>
                  </a:lnTo>
                  <a:lnTo>
                    <a:pt x="10043" y="6469"/>
                  </a:lnTo>
                  <a:lnTo>
                    <a:pt x="10043" y="16964"/>
                  </a:lnTo>
                  <a:close/>
                </a:path>
              </a:pathLst>
            </a:custGeom>
            <a:gradFill>
              <a:gsLst>
                <a:gs pos="0">
                  <a:srgbClr val="CBA248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9"/>
            <p:cNvSpPr/>
            <p:nvPr/>
          </p:nvSpPr>
          <p:spPr>
            <a:xfrm rot="1800170">
              <a:off x="74528" y="-61581"/>
              <a:ext cx="45094" cy="216268"/>
            </a:xfrm>
            <a:custGeom>
              <a:rect b="b" l="l" r="r" t="t"/>
              <a:pathLst>
                <a:path extrusionOk="0" h="23433" w="4886">
                  <a:moveTo>
                    <a:pt x="4885" y="20990"/>
                  </a:moveTo>
                  <a:lnTo>
                    <a:pt x="4885" y="20990"/>
                  </a:lnTo>
                  <a:lnTo>
                    <a:pt x="4840" y="21487"/>
                  </a:lnTo>
                  <a:lnTo>
                    <a:pt x="4659" y="21939"/>
                  </a:lnTo>
                  <a:lnTo>
                    <a:pt x="4433" y="22347"/>
                  </a:lnTo>
                  <a:lnTo>
                    <a:pt x="4162" y="22708"/>
                  </a:lnTo>
                  <a:lnTo>
                    <a:pt x="3800" y="23025"/>
                  </a:lnTo>
                  <a:lnTo>
                    <a:pt x="3393" y="23251"/>
                  </a:lnTo>
                  <a:lnTo>
                    <a:pt x="2940" y="23387"/>
                  </a:lnTo>
                  <a:lnTo>
                    <a:pt x="2443" y="23432"/>
                  </a:lnTo>
                  <a:lnTo>
                    <a:pt x="2443" y="23432"/>
                  </a:lnTo>
                  <a:lnTo>
                    <a:pt x="1945" y="23387"/>
                  </a:lnTo>
                  <a:lnTo>
                    <a:pt x="1493" y="23251"/>
                  </a:lnTo>
                  <a:lnTo>
                    <a:pt x="1086" y="23025"/>
                  </a:lnTo>
                  <a:lnTo>
                    <a:pt x="724" y="22708"/>
                  </a:lnTo>
                  <a:lnTo>
                    <a:pt x="407" y="22347"/>
                  </a:lnTo>
                  <a:lnTo>
                    <a:pt x="181" y="21939"/>
                  </a:lnTo>
                  <a:lnTo>
                    <a:pt x="45" y="21487"/>
                  </a:lnTo>
                  <a:lnTo>
                    <a:pt x="0" y="20990"/>
                  </a:lnTo>
                  <a:lnTo>
                    <a:pt x="0" y="2443"/>
                  </a:lnTo>
                  <a:lnTo>
                    <a:pt x="0" y="2443"/>
                  </a:lnTo>
                  <a:lnTo>
                    <a:pt x="45" y="1946"/>
                  </a:lnTo>
                  <a:lnTo>
                    <a:pt x="181" y="1493"/>
                  </a:lnTo>
                  <a:lnTo>
                    <a:pt x="407" y="1086"/>
                  </a:lnTo>
                  <a:lnTo>
                    <a:pt x="724" y="724"/>
                  </a:lnTo>
                  <a:lnTo>
                    <a:pt x="1086" y="453"/>
                  </a:lnTo>
                  <a:lnTo>
                    <a:pt x="1493" y="227"/>
                  </a:lnTo>
                  <a:lnTo>
                    <a:pt x="1945" y="46"/>
                  </a:lnTo>
                  <a:lnTo>
                    <a:pt x="2443" y="1"/>
                  </a:lnTo>
                  <a:lnTo>
                    <a:pt x="2443" y="1"/>
                  </a:lnTo>
                  <a:lnTo>
                    <a:pt x="2940" y="46"/>
                  </a:lnTo>
                  <a:lnTo>
                    <a:pt x="3393" y="227"/>
                  </a:lnTo>
                  <a:lnTo>
                    <a:pt x="3800" y="453"/>
                  </a:lnTo>
                  <a:lnTo>
                    <a:pt x="4162" y="724"/>
                  </a:lnTo>
                  <a:lnTo>
                    <a:pt x="4433" y="1086"/>
                  </a:lnTo>
                  <a:lnTo>
                    <a:pt x="4659" y="1493"/>
                  </a:lnTo>
                  <a:lnTo>
                    <a:pt x="4840" y="1946"/>
                  </a:lnTo>
                  <a:lnTo>
                    <a:pt x="4885" y="2443"/>
                  </a:lnTo>
                  <a:lnTo>
                    <a:pt x="4885" y="20990"/>
                  </a:lnTo>
                  <a:close/>
                </a:path>
              </a:pathLst>
            </a:custGeom>
            <a:gradFill>
              <a:gsLst>
                <a:gs pos="0">
                  <a:srgbClr val="CBA248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9"/>
            <p:cNvSpPr/>
            <p:nvPr/>
          </p:nvSpPr>
          <p:spPr>
            <a:xfrm rot="1800170">
              <a:off x="-41177" y="62624"/>
              <a:ext cx="130676" cy="216268"/>
            </a:xfrm>
            <a:custGeom>
              <a:rect b="b" l="l" r="r" t="t"/>
              <a:pathLst>
                <a:path extrusionOk="0" h="23433" w="14159">
                  <a:moveTo>
                    <a:pt x="7645" y="1"/>
                  </a:moveTo>
                  <a:lnTo>
                    <a:pt x="6469" y="1"/>
                  </a:lnTo>
                  <a:lnTo>
                    <a:pt x="6469" y="1"/>
                  </a:lnTo>
                  <a:lnTo>
                    <a:pt x="5836" y="46"/>
                  </a:lnTo>
                  <a:lnTo>
                    <a:pt x="5157" y="136"/>
                  </a:lnTo>
                  <a:lnTo>
                    <a:pt x="4569" y="272"/>
                  </a:lnTo>
                  <a:lnTo>
                    <a:pt x="3981" y="498"/>
                  </a:lnTo>
                  <a:lnTo>
                    <a:pt x="3393" y="770"/>
                  </a:lnTo>
                  <a:lnTo>
                    <a:pt x="2850" y="1086"/>
                  </a:lnTo>
                  <a:lnTo>
                    <a:pt x="2353" y="1493"/>
                  </a:lnTo>
                  <a:lnTo>
                    <a:pt x="1900" y="1900"/>
                  </a:lnTo>
                  <a:lnTo>
                    <a:pt x="1493" y="2353"/>
                  </a:lnTo>
                  <a:lnTo>
                    <a:pt x="1086" y="2850"/>
                  </a:lnTo>
                  <a:lnTo>
                    <a:pt x="769" y="3393"/>
                  </a:lnTo>
                  <a:lnTo>
                    <a:pt x="498" y="3981"/>
                  </a:lnTo>
                  <a:lnTo>
                    <a:pt x="272" y="4569"/>
                  </a:lnTo>
                  <a:lnTo>
                    <a:pt x="136" y="5157"/>
                  </a:lnTo>
                  <a:lnTo>
                    <a:pt x="46" y="5836"/>
                  </a:lnTo>
                  <a:lnTo>
                    <a:pt x="0" y="6469"/>
                  </a:lnTo>
                  <a:lnTo>
                    <a:pt x="0" y="16964"/>
                  </a:lnTo>
                  <a:lnTo>
                    <a:pt x="0" y="16964"/>
                  </a:lnTo>
                  <a:lnTo>
                    <a:pt x="46" y="17597"/>
                  </a:lnTo>
                  <a:lnTo>
                    <a:pt x="136" y="18276"/>
                  </a:lnTo>
                  <a:lnTo>
                    <a:pt x="272" y="18864"/>
                  </a:lnTo>
                  <a:lnTo>
                    <a:pt x="498" y="19497"/>
                  </a:lnTo>
                  <a:lnTo>
                    <a:pt x="769" y="20040"/>
                  </a:lnTo>
                  <a:lnTo>
                    <a:pt x="1086" y="20582"/>
                  </a:lnTo>
                  <a:lnTo>
                    <a:pt x="1493" y="21080"/>
                  </a:lnTo>
                  <a:lnTo>
                    <a:pt x="1900" y="21532"/>
                  </a:lnTo>
                  <a:lnTo>
                    <a:pt x="2353" y="21940"/>
                  </a:lnTo>
                  <a:lnTo>
                    <a:pt x="2850" y="22347"/>
                  </a:lnTo>
                  <a:lnTo>
                    <a:pt x="3393" y="22663"/>
                  </a:lnTo>
                  <a:lnTo>
                    <a:pt x="3981" y="22935"/>
                  </a:lnTo>
                  <a:lnTo>
                    <a:pt x="4569" y="23161"/>
                  </a:lnTo>
                  <a:lnTo>
                    <a:pt x="5157" y="23297"/>
                  </a:lnTo>
                  <a:lnTo>
                    <a:pt x="5836" y="23387"/>
                  </a:lnTo>
                  <a:lnTo>
                    <a:pt x="6469" y="23432"/>
                  </a:lnTo>
                  <a:lnTo>
                    <a:pt x="7645" y="23432"/>
                  </a:lnTo>
                  <a:lnTo>
                    <a:pt x="7645" y="23432"/>
                  </a:lnTo>
                  <a:lnTo>
                    <a:pt x="8324" y="23387"/>
                  </a:lnTo>
                  <a:lnTo>
                    <a:pt x="8957" y="23297"/>
                  </a:lnTo>
                  <a:lnTo>
                    <a:pt x="9590" y="23161"/>
                  </a:lnTo>
                  <a:lnTo>
                    <a:pt x="10178" y="22935"/>
                  </a:lnTo>
                  <a:lnTo>
                    <a:pt x="10766" y="22663"/>
                  </a:lnTo>
                  <a:lnTo>
                    <a:pt x="11309" y="22347"/>
                  </a:lnTo>
                  <a:lnTo>
                    <a:pt x="11807" y="21940"/>
                  </a:lnTo>
                  <a:lnTo>
                    <a:pt x="12259" y="21532"/>
                  </a:lnTo>
                  <a:lnTo>
                    <a:pt x="12666" y="21080"/>
                  </a:lnTo>
                  <a:lnTo>
                    <a:pt x="13028" y="20582"/>
                  </a:lnTo>
                  <a:lnTo>
                    <a:pt x="13390" y="20040"/>
                  </a:lnTo>
                  <a:lnTo>
                    <a:pt x="13661" y="19497"/>
                  </a:lnTo>
                  <a:lnTo>
                    <a:pt x="13842" y="18864"/>
                  </a:lnTo>
                  <a:lnTo>
                    <a:pt x="14023" y="18276"/>
                  </a:lnTo>
                  <a:lnTo>
                    <a:pt x="14114" y="17597"/>
                  </a:lnTo>
                  <a:lnTo>
                    <a:pt x="14159" y="16964"/>
                  </a:lnTo>
                  <a:lnTo>
                    <a:pt x="14159" y="6469"/>
                  </a:lnTo>
                  <a:lnTo>
                    <a:pt x="14159" y="6469"/>
                  </a:lnTo>
                  <a:lnTo>
                    <a:pt x="14114" y="5836"/>
                  </a:lnTo>
                  <a:lnTo>
                    <a:pt x="14023" y="5157"/>
                  </a:lnTo>
                  <a:lnTo>
                    <a:pt x="13842" y="4569"/>
                  </a:lnTo>
                  <a:lnTo>
                    <a:pt x="13661" y="3981"/>
                  </a:lnTo>
                  <a:lnTo>
                    <a:pt x="13390" y="3393"/>
                  </a:lnTo>
                  <a:lnTo>
                    <a:pt x="13028" y="2850"/>
                  </a:lnTo>
                  <a:lnTo>
                    <a:pt x="12666" y="2353"/>
                  </a:lnTo>
                  <a:lnTo>
                    <a:pt x="12259" y="1900"/>
                  </a:lnTo>
                  <a:lnTo>
                    <a:pt x="11807" y="1493"/>
                  </a:lnTo>
                  <a:lnTo>
                    <a:pt x="11309" y="1086"/>
                  </a:lnTo>
                  <a:lnTo>
                    <a:pt x="10766" y="770"/>
                  </a:lnTo>
                  <a:lnTo>
                    <a:pt x="10178" y="498"/>
                  </a:lnTo>
                  <a:lnTo>
                    <a:pt x="9590" y="272"/>
                  </a:lnTo>
                  <a:lnTo>
                    <a:pt x="8957" y="136"/>
                  </a:lnTo>
                  <a:lnTo>
                    <a:pt x="8324" y="46"/>
                  </a:lnTo>
                  <a:lnTo>
                    <a:pt x="7645" y="1"/>
                  </a:lnTo>
                  <a:lnTo>
                    <a:pt x="7645" y="1"/>
                  </a:lnTo>
                  <a:close/>
                  <a:moveTo>
                    <a:pt x="10043" y="16964"/>
                  </a:moveTo>
                  <a:lnTo>
                    <a:pt x="10043" y="16964"/>
                  </a:lnTo>
                  <a:lnTo>
                    <a:pt x="9997" y="17416"/>
                  </a:lnTo>
                  <a:lnTo>
                    <a:pt x="9816" y="17868"/>
                  </a:lnTo>
                  <a:lnTo>
                    <a:pt x="9635" y="18276"/>
                  </a:lnTo>
                  <a:lnTo>
                    <a:pt x="9319" y="18637"/>
                  </a:lnTo>
                  <a:lnTo>
                    <a:pt x="9002" y="18909"/>
                  </a:lnTo>
                  <a:lnTo>
                    <a:pt x="8595" y="19135"/>
                  </a:lnTo>
                  <a:lnTo>
                    <a:pt x="8143" y="19271"/>
                  </a:lnTo>
                  <a:lnTo>
                    <a:pt x="7645" y="19316"/>
                  </a:lnTo>
                  <a:lnTo>
                    <a:pt x="6469" y="19316"/>
                  </a:lnTo>
                  <a:lnTo>
                    <a:pt x="6469" y="19316"/>
                  </a:lnTo>
                  <a:lnTo>
                    <a:pt x="6017" y="19271"/>
                  </a:lnTo>
                  <a:lnTo>
                    <a:pt x="5564" y="19135"/>
                  </a:lnTo>
                  <a:lnTo>
                    <a:pt x="5157" y="18909"/>
                  </a:lnTo>
                  <a:lnTo>
                    <a:pt x="4795" y="18637"/>
                  </a:lnTo>
                  <a:lnTo>
                    <a:pt x="4524" y="18276"/>
                  </a:lnTo>
                  <a:lnTo>
                    <a:pt x="4298" y="17868"/>
                  </a:lnTo>
                  <a:lnTo>
                    <a:pt x="4162" y="17416"/>
                  </a:lnTo>
                  <a:lnTo>
                    <a:pt x="4117" y="16964"/>
                  </a:lnTo>
                  <a:lnTo>
                    <a:pt x="4117" y="6469"/>
                  </a:lnTo>
                  <a:lnTo>
                    <a:pt x="4117" y="6469"/>
                  </a:lnTo>
                  <a:lnTo>
                    <a:pt x="4162" y="6017"/>
                  </a:lnTo>
                  <a:lnTo>
                    <a:pt x="4298" y="5564"/>
                  </a:lnTo>
                  <a:lnTo>
                    <a:pt x="4524" y="5157"/>
                  </a:lnTo>
                  <a:lnTo>
                    <a:pt x="4795" y="4841"/>
                  </a:lnTo>
                  <a:lnTo>
                    <a:pt x="5157" y="4524"/>
                  </a:lnTo>
                  <a:lnTo>
                    <a:pt x="5564" y="4298"/>
                  </a:lnTo>
                  <a:lnTo>
                    <a:pt x="6017" y="4162"/>
                  </a:lnTo>
                  <a:lnTo>
                    <a:pt x="6469" y="4117"/>
                  </a:lnTo>
                  <a:lnTo>
                    <a:pt x="7645" y="4117"/>
                  </a:lnTo>
                  <a:lnTo>
                    <a:pt x="7645" y="4117"/>
                  </a:lnTo>
                  <a:lnTo>
                    <a:pt x="8143" y="4162"/>
                  </a:lnTo>
                  <a:lnTo>
                    <a:pt x="8595" y="4298"/>
                  </a:lnTo>
                  <a:lnTo>
                    <a:pt x="9002" y="4524"/>
                  </a:lnTo>
                  <a:lnTo>
                    <a:pt x="9319" y="4841"/>
                  </a:lnTo>
                  <a:lnTo>
                    <a:pt x="9635" y="5157"/>
                  </a:lnTo>
                  <a:lnTo>
                    <a:pt x="9816" y="5564"/>
                  </a:lnTo>
                  <a:lnTo>
                    <a:pt x="9997" y="6017"/>
                  </a:lnTo>
                  <a:lnTo>
                    <a:pt x="10043" y="6469"/>
                  </a:lnTo>
                  <a:lnTo>
                    <a:pt x="10043" y="16964"/>
                  </a:lnTo>
                  <a:close/>
                </a:path>
              </a:pathLst>
            </a:custGeom>
            <a:gradFill>
              <a:gsLst>
                <a:gs pos="0">
                  <a:srgbClr val="CBA248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9"/>
            <p:cNvSpPr/>
            <p:nvPr/>
          </p:nvSpPr>
          <p:spPr>
            <a:xfrm rot="1800170">
              <a:off x="-70326" y="189315"/>
              <a:ext cx="45094" cy="216268"/>
            </a:xfrm>
            <a:custGeom>
              <a:rect b="b" l="l" r="r" t="t"/>
              <a:pathLst>
                <a:path extrusionOk="0" h="23433" w="4886">
                  <a:moveTo>
                    <a:pt x="4885" y="20990"/>
                  </a:moveTo>
                  <a:lnTo>
                    <a:pt x="4885" y="20990"/>
                  </a:lnTo>
                  <a:lnTo>
                    <a:pt x="4840" y="21487"/>
                  </a:lnTo>
                  <a:lnTo>
                    <a:pt x="4659" y="21940"/>
                  </a:lnTo>
                  <a:lnTo>
                    <a:pt x="4433" y="22347"/>
                  </a:lnTo>
                  <a:lnTo>
                    <a:pt x="4162" y="22709"/>
                  </a:lnTo>
                  <a:lnTo>
                    <a:pt x="3800" y="23025"/>
                  </a:lnTo>
                  <a:lnTo>
                    <a:pt x="3393" y="23251"/>
                  </a:lnTo>
                  <a:lnTo>
                    <a:pt x="2940" y="23387"/>
                  </a:lnTo>
                  <a:lnTo>
                    <a:pt x="2443" y="23432"/>
                  </a:lnTo>
                  <a:lnTo>
                    <a:pt x="2443" y="23432"/>
                  </a:lnTo>
                  <a:lnTo>
                    <a:pt x="1945" y="23387"/>
                  </a:lnTo>
                  <a:lnTo>
                    <a:pt x="1493" y="23251"/>
                  </a:lnTo>
                  <a:lnTo>
                    <a:pt x="1086" y="23025"/>
                  </a:lnTo>
                  <a:lnTo>
                    <a:pt x="724" y="22709"/>
                  </a:lnTo>
                  <a:lnTo>
                    <a:pt x="407" y="22347"/>
                  </a:lnTo>
                  <a:lnTo>
                    <a:pt x="181" y="21940"/>
                  </a:lnTo>
                  <a:lnTo>
                    <a:pt x="45" y="21487"/>
                  </a:lnTo>
                  <a:lnTo>
                    <a:pt x="0" y="20990"/>
                  </a:lnTo>
                  <a:lnTo>
                    <a:pt x="0" y="2443"/>
                  </a:lnTo>
                  <a:lnTo>
                    <a:pt x="0" y="2443"/>
                  </a:lnTo>
                  <a:lnTo>
                    <a:pt x="45" y="1946"/>
                  </a:lnTo>
                  <a:lnTo>
                    <a:pt x="181" y="1493"/>
                  </a:lnTo>
                  <a:lnTo>
                    <a:pt x="407" y="1086"/>
                  </a:lnTo>
                  <a:lnTo>
                    <a:pt x="724" y="724"/>
                  </a:lnTo>
                  <a:lnTo>
                    <a:pt x="1086" y="453"/>
                  </a:lnTo>
                  <a:lnTo>
                    <a:pt x="1493" y="227"/>
                  </a:lnTo>
                  <a:lnTo>
                    <a:pt x="1945" y="91"/>
                  </a:lnTo>
                  <a:lnTo>
                    <a:pt x="2443" y="1"/>
                  </a:lnTo>
                  <a:lnTo>
                    <a:pt x="2443" y="1"/>
                  </a:lnTo>
                  <a:lnTo>
                    <a:pt x="2940" y="91"/>
                  </a:lnTo>
                  <a:lnTo>
                    <a:pt x="3393" y="227"/>
                  </a:lnTo>
                  <a:lnTo>
                    <a:pt x="3800" y="453"/>
                  </a:lnTo>
                  <a:lnTo>
                    <a:pt x="4162" y="724"/>
                  </a:lnTo>
                  <a:lnTo>
                    <a:pt x="4433" y="1086"/>
                  </a:lnTo>
                  <a:lnTo>
                    <a:pt x="4659" y="1493"/>
                  </a:lnTo>
                  <a:lnTo>
                    <a:pt x="4840" y="1946"/>
                  </a:lnTo>
                  <a:lnTo>
                    <a:pt x="4885" y="2443"/>
                  </a:lnTo>
                  <a:lnTo>
                    <a:pt x="4885" y="20990"/>
                  </a:lnTo>
                  <a:close/>
                </a:path>
              </a:pathLst>
            </a:custGeom>
            <a:gradFill>
              <a:gsLst>
                <a:gs pos="0">
                  <a:srgbClr val="CBA248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9"/>
            <p:cNvSpPr/>
            <p:nvPr/>
          </p:nvSpPr>
          <p:spPr>
            <a:xfrm rot="1800170">
              <a:off x="-187284" y="315694"/>
              <a:ext cx="130676" cy="216259"/>
            </a:xfrm>
            <a:custGeom>
              <a:rect b="b" l="l" r="r" t="t"/>
              <a:pathLst>
                <a:path extrusionOk="0" h="23432" w="14159">
                  <a:moveTo>
                    <a:pt x="7645" y="0"/>
                  </a:moveTo>
                  <a:lnTo>
                    <a:pt x="6469" y="0"/>
                  </a:lnTo>
                  <a:lnTo>
                    <a:pt x="6469" y="0"/>
                  </a:lnTo>
                  <a:lnTo>
                    <a:pt x="5836" y="0"/>
                  </a:lnTo>
                  <a:lnTo>
                    <a:pt x="5157" y="136"/>
                  </a:lnTo>
                  <a:lnTo>
                    <a:pt x="4569" y="271"/>
                  </a:lnTo>
                  <a:lnTo>
                    <a:pt x="3981" y="498"/>
                  </a:lnTo>
                  <a:lnTo>
                    <a:pt x="3393" y="769"/>
                  </a:lnTo>
                  <a:lnTo>
                    <a:pt x="2850" y="1086"/>
                  </a:lnTo>
                  <a:lnTo>
                    <a:pt x="2353" y="1448"/>
                  </a:lnTo>
                  <a:lnTo>
                    <a:pt x="1900" y="1900"/>
                  </a:lnTo>
                  <a:lnTo>
                    <a:pt x="1493" y="2352"/>
                  </a:lnTo>
                  <a:lnTo>
                    <a:pt x="1086" y="2850"/>
                  </a:lnTo>
                  <a:lnTo>
                    <a:pt x="769" y="3393"/>
                  </a:lnTo>
                  <a:lnTo>
                    <a:pt x="498" y="3936"/>
                  </a:lnTo>
                  <a:lnTo>
                    <a:pt x="272" y="4524"/>
                  </a:lnTo>
                  <a:lnTo>
                    <a:pt x="136" y="5157"/>
                  </a:lnTo>
                  <a:lnTo>
                    <a:pt x="46" y="5790"/>
                  </a:lnTo>
                  <a:lnTo>
                    <a:pt x="0" y="6469"/>
                  </a:lnTo>
                  <a:lnTo>
                    <a:pt x="0" y="16963"/>
                  </a:lnTo>
                  <a:lnTo>
                    <a:pt x="0" y="16963"/>
                  </a:lnTo>
                  <a:lnTo>
                    <a:pt x="46" y="17596"/>
                  </a:lnTo>
                  <a:lnTo>
                    <a:pt x="136" y="18230"/>
                  </a:lnTo>
                  <a:lnTo>
                    <a:pt x="272" y="18863"/>
                  </a:lnTo>
                  <a:lnTo>
                    <a:pt x="498" y="19451"/>
                  </a:lnTo>
                  <a:lnTo>
                    <a:pt x="769" y="20039"/>
                  </a:lnTo>
                  <a:lnTo>
                    <a:pt x="1086" y="20582"/>
                  </a:lnTo>
                  <a:lnTo>
                    <a:pt x="1493" y="21080"/>
                  </a:lnTo>
                  <a:lnTo>
                    <a:pt x="1900" y="21532"/>
                  </a:lnTo>
                  <a:lnTo>
                    <a:pt x="2353" y="21939"/>
                  </a:lnTo>
                  <a:lnTo>
                    <a:pt x="2850" y="22301"/>
                  </a:lnTo>
                  <a:lnTo>
                    <a:pt x="3393" y="22663"/>
                  </a:lnTo>
                  <a:lnTo>
                    <a:pt x="3981" y="22934"/>
                  </a:lnTo>
                  <a:lnTo>
                    <a:pt x="4569" y="23115"/>
                  </a:lnTo>
                  <a:lnTo>
                    <a:pt x="5157" y="23296"/>
                  </a:lnTo>
                  <a:lnTo>
                    <a:pt x="5836" y="23387"/>
                  </a:lnTo>
                  <a:lnTo>
                    <a:pt x="6469" y="23432"/>
                  </a:lnTo>
                  <a:lnTo>
                    <a:pt x="7645" y="23432"/>
                  </a:lnTo>
                  <a:lnTo>
                    <a:pt x="7645" y="23432"/>
                  </a:lnTo>
                  <a:lnTo>
                    <a:pt x="8324" y="23387"/>
                  </a:lnTo>
                  <a:lnTo>
                    <a:pt x="8957" y="23296"/>
                  </a:lnTo>
                  <a:lnTo>
                    <a:pt x="9590" y="23115"/>
                  </a:lnTo>
                  <a:lnTo>
                    <a:pt x="10178" y="22934"/>
                  </a:lnTo>
                  <a:lnTo>
                    <a:pt x="10766" y="22663"/>
                  </a:lnTo>
                  <a:lnTo>
                    <a:pt x="11309" y="22301"/>
                  </a:lnTo>
                  <a:lnTo>
                    <a:pt x="11807" y="21939"/>
                  </a:lnTo>
                  <a:lnTo>
                    <a:pt x="12259" y="21532"/>
                  </a:lnTo>
                  <a:lnTo>
                    <a:pt x="12666" y="21080"/>
                  </a:lnTo>
                  <a:lnTo>
                    <a:pt x="13028" y="20582"/>
                  </a:lnTo>
                  <a:lnTo>
                    <a:pt x="13390" y="20039"/>
                  </a:lnTo>
                  <a:lnTo>
                    <a:pt x="13661" y="19451"/>
                  </a:lnTo>
                  <a:lnTo>
                    <a:pt x="13842" y="18863"/>
                  </a:lnTo>
                  <a:lnTo>
                    <a:pt x="14023" y="18230"/>
                  </a:lnTo>
                  <a:lnTo>
                    <a:pt x="14114" y="17596"/>
                  </a:lnTo>
                  <a:lnTo>
                    <a:pt x="14159" y="16963"/>
                  </a:lnTo>
                  <a:lnTo>
                    <a:pt x="14159" y="6469"/>
                  </a:lnTo>
                  <a:lnTo>
                    <a:pt x="14159" y="6469"/>
                  </a:lnTo>
                  <a:lnTo>
                    <a:pt x="14114" y="5790"/>
                  </a:lnTo>
                  <a:lnTo>
                    <a:pt x="14023" y="5157"/>
                  </a:lnTo>
                  <a:lnTo>
                    <a:pt x="13842" y="4524"/>
                  </a:lnTo>
                  <a:lnTo>
                    <a:pt x="13661" y="3936"/>
                  </a:lnTo>
                  <a:lnTo>
                    <a:pt x="13390" y="3393"/>
                  </a:lnTo>
                  <a:lnTo>
                    <a:pt x="13028" y="2850"/>
                  </a:lnTo>
                  <a:lnTo>
                    <a:pt x="12666" y="2352"/>
                  </a:lnTo>
                  <a:lnTo>
                    <a:pt x="12259" y="1900"/>
                  </a:lnTo>
                  <a:lnTo>
                    <a:pt x="11807" y="1448"/>
                  </a:lnTo>
                  <a:lnTo>
                    <a:pt x="11309" y="1086"/>
                  </a:lnTo>
                  <a:lnTo>
                    <a:pt x="10766" y="769"/>
                  </a:lnTo>
                  <a:lnTo>
                    <a:pt x="10178" y="498"/>
                  </a:lnTo>
                  <a:lnTo>
                    <a:pt x="9590" y="271"/>
                  </a:lnTo>
                  <a:lnTo>
                    <a:pt x="8957" y="136"/>
                  </a:lnTo>
                  <a:lnTo>
                    <a:pt x="8324" y="0"/>
                  </a:lnTo>
                  <a:lnTo>
                    <a:pt x="7645" y="0"/>
                  </a:lnTo>
                  <a:lnTo>
                    <a:pt x="7645" y="0"/>
                  </a:lnTo>
                  <a:close/>
                  <a:moveTo>
                    <a:pt x="10043" y="16963"/>
                  </a:moveTo>
                  <a:lnTo>
                    <a:pt x="10043" y="16963"/>
                  </a:lnTo>
                  <a:lnTo>
                    <a:pt x="9997" y="17416"/>
                  </a:lnTo>
                  <a:lnTo>
                    <a:pt x="9816" y="17868"/>
                  </a:lnTo>
                  <a:lnTo>
                    <a:pt x="9635" y="18275"/>
                  </a:lnTo>
                  <a:lnTo>
                    <a:pt x="9319" y="18592"/>
                  </a:lnTo>
                  <a:lnTo>
                    <a:pt x="9002" y="18908"/>
                  </a:lnTo>
                  <a:lnTo>
                    <a:pt x="8595" y="19134"/>
                  </a:lnTo>
                  <a:lnTo>
                    <a:pt x="8143" y="19270"/>
                  </a:lnTo>
                  <a:lnTo>
                    <a:pt x="7645" y="19315"/>
                  </a:lnTo>
                  <a:lnTo>
                    <a:pt x="6469" y="19315"/>
                  </a:lnTo>
                  <a:lnTo>
                    <a:pt x="6469" y="19315"/>
                  </a:lnTo>
                  <a:lnTo>
                    <a:pt x="6017" y="19270"/>
                  </a:lnTo>
                  <a:lnTo>
                    <a:pt x="5564" y="19134"/>
                  </a:lnTo>
                  <a:lnTo>
                    <a:pt x="5157" y="18908"/>
                  </a:lnTo>
                  <a:lnTo>
                    <a:pt x="4795" y="18592"/>
                  </a:lnTo>
                  <a:lnTo>
                    <a:pt x="4524" y="18275"/>
                  </a:lnTo>
                  <a:lnTo>
                    <a:pt x="4298" y="17868"/>
                  </a:lnTo>
                  <a:lnTo>
                    <a:pt x="4162" y="17416"/>
                  </a:lnTo>
                  <a:lnTo>
                    <a:pt x="4117" y="16963"/>
                  </a:lnTo>
                  <a:lnTo>
                    <a:pt x="4117" y="6469"/>
                  </a:lnTo>
                  <a:lnTo>
                    <a:pt x="4117" y="6469"/>
                  </a:lnTo>
                  <a:lnTo>
                    <a:pt x="4162" y="6016"/>
                  </a:lnTo>
                  <a:lnTo>
                    <a:pt x="4298" y="5564"/>
                  </a:lnTo>
                  <a:lnTo>
                    <a:pt x="4524" y="5157"/>
                  </a:lnTo>
                  <a:lnTo>
                    <a:pt x="4795" y="4795"/>
                  </a:lnTo>
                  <a:lnTo>
                    <a:pt x="5157" y="4524"/>
                  </a:lnTo>
                  <a:lnTo>
                    <a:pt x="5564" y="4297"/>
                  </a:lnTo>
                  <a:lnTo>
                    <a:pt x="6017" y="4162"/>
                  </a:lnTo>
                  <a:lnTo>
                    <a:pt x="6469" y="4116"/>
                  </a:lnTo>
                  <a:lnTo>
                    <a:pt x="7645" y="4116"/>
                  </a:lnTo>
                  <a:lnTo>
                    <a:pt x="7645" y="4116"/>
                  </a:lnTo>
                  <a:lnTo>
                    <a:pt x="8143" y="4162"/>
                  </a:lnTo>
                  <a:lnTo>
                    <a:pt x="8595" y="4297"/>
                  </a:lnTo>
                  <a:lnTo>
                    <a:pt x="9002" y="4524"/>
                  </a:lnTo>
                  <a:lnTo>
                    <a:pt x="9319" y="4795"/>
                  </a:lnTo>
                  <a:lnTo>
                    <a:pt x="9635" y="5157"/>
                  </a:lnTo>
                  <a:lnTo>
                    <a:pt x="9816" y="5564"/>
                  </a:lnTo>
                  <a:lnTo>
                    <a:pt x="9997" y="6016"/>
                  </a:lnTo>
                  <a:lnTo>
                    <a:pt x="10043" y="6469"/>
                  </a:lnTo>
                  <a:lnTo>
                    <a:pt x="10043" y="16963"/>
                  </a:lnTo>
                  <a:close/>
                </a:path>
              </a:pathLst>
            </a:custGeom>
            <a:gradFill>
              <a:gsLst>
                <a:gs pos="0">
                  <a:srgbClr val="CBA248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9"/>
            <p:cNvSpPr/>
            <p:nvPr/>
          </p:nvSpPr>
          <p:spPr>
            <a:xfrm rot="1800170">
              <a:off x="-216433" y="442385"/>
              <a:ext cx="45094" cy="216259"/>
            </a:xfrm>
            <a:custGeom>
              <a:rect b="b" l="l" r="r" t="t"/>
              <a:pathLst>
                <a:path extrusionOk="0" h="23432" w="4886">
                  <a:moveTo>
                    <a:pt x="4885" y="20989"/>
                  </a:moveTo>
                  <a:lnTo>
                    <a:pt x="4885" y="20989"/>
                  </a:lnTo>
                  <a:lnTo>
                    <a:pt x="4840" y="21487"/>
                  </a:lnTo>
                  <a:lnTo>
                    <a:pt x="4659" y="21939"/>
                  </a:lnTo>
                  <a:lnTo>
                    <a:pt x="4433" y="22346"/>
                  </a:lnTo>
                  <a:lnTo>
                    <a:pt x="4162" y="22708"/>
                  </a:lnTo>
                  <a:lnTo>
                    <a:pt x="3800" y="23025"/>
                  </a:lnTo>
                  <a:lnTo>
                    <a:pt x="3393" y="23206"/>
                  </a:lnTo>
                  <a:lnTo>
                    <a:pt x="2940" y="23387"/>
                  </a:lnTo>
                  <a:lnTo>
                    <a:pt x="2443" y="23432"/>
                  </a:lnTo>
                  <a:lnTo>
                    <a:pt x="2443" y="23432"/>
                  </a:lnTo>
                  <a:lnTo>
                    <a:pt x="1945" y="23387"/>
                  </a:lnTo>
                  <a:lnTo>
                    <a:pt x="1493" y="23206"/>
                  </a:lnTo>
                  <a:lnTo>
                    <a:pt x="1086" y="23025"/>
                  </a:lnTo>
                  <a:lnTo>
                    <a:pt x="724" y="22708"/>
                  </a:lnTo>
                  <a:lnTo>
                    <a:pt x="407" y="22346"/>
                  </a:lnTo>
                  <a:lnTo>
                    <a:pt x="181" y="21939"/>
                  </a:lnTo>
                  <a:lnTo>
                    <a:pt x="45" y="21487"/>
                  </a:lnTo>
                  <a:lnTo>
                    <a:pt x="0" y="20989"/>
                  </a:lnTo>
                  <a:lnTo>
                    <a:pt x="0" y="2443"/>
                  </a:lnTo>
                  <a:lnTo>
                    <a:pt x="0" y="2443"/>
                  </a:lnTo>
                  <a:lnTo>
                    <a:pt x="45" y="1945"/>
                  </a:lnTo>
                  <a:lnTo>
                    <a:pt x="181" y="1493"/>
                  </a:lnTo>
                  <a:lnTo>
                    <a:pt x="407" y="1086"/>
                  </a:lnTo>
                  <a:lnTo>
                    <a:pt x="724" y="724"/>
                  </a:lnTo>
                  <a:lnTo>
                    <a:pt x="1086" y="407"/>
                  </a:lnTo>
                  <a:lnTo>
                    <a:pt x="1493" y="181"/>
                  </a:lnTo>
                  <a:lnTo>
                    <a:pt x="1945" y="45"/>
                  </a:lnTo>
                  <a:lnTo>
                    <a:pt x="2443" y="0"/>
                  </a:lnTo>
                  <a:lnTo>
                    <a:pt x="2443" y="0"/>
                  </a:lnTo>
                  <a:lnTo>
                    <a:pt x="2940" y="45"/>
                  </a:lnTo>
                  <a:lnTo>
                    <a:pt x="3393" y="181"/>
                  </a:lnTo>
                  <a:lnTo>
                    <a:pt x="3800" y="407"/>
                  </a:lnTo>
                  <a:lnTo>
                    <a:pt x="4162" y="724"/>
                  </a:lnTo>
                  <a:lnTo>
                    <a:pt x="4433" y="1086"/>
                  </a:lnTo>
                  <a:lnTo>
                    <a:pt x="4659" y="1493"/>
                  </a:lnTo>
                  <a:lnTo>
                    <a:pt x="4840" y="1945"/>
                  </a:lnTo>
                  <a:lnTo>
                    <a:pt x="4885" y="2443"/>
                  </a:lnTo>
                  <a:lnTo>
                    <a:pt x="4885" y="20989"/>
                  </a:lnTo>
                  <a:close/>
                </a:path>
              </a:pathLst>
            </a:custGeom>
            <a:gradFill>
              <a:gsLst>
                <a:gs pos="0">
                  <a:srgbClr val="CBA248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9"/>
            <p:cNvSpPr/>
            <p:nvPr/>
          </p:nvSpPr>
          <p:spPr>
            <a:xfrm rot="1800170">
              <a:off x="-332763" y="567668"/>
              <a:ext cx="130676" cy="216268"/>
            </a:xfrm>
            <a:custGeom>
              <a:rect b="b" l="l" r="r" t="t"/>
              <a:pathLst>
                <a:path extrusionOk="0" h="23433" w="14159">
                  <a:moveTo>
                    <a:pt x="7645" y="1"/>
                  </a:moveTo>
                  <a:lnTo>
                    <a:pt x="6469" y="1"/>
                  </a:lnTo>
                  <a:lnTo>
                    <a:pt x="6469" y="1"/>
                  </a:lnTo>
                  <a:lnTo>
                    <a:pt x="5836" y="46"/>
                  </a:lnTo>
                  <a:lnTo>
                    <a:pt x="5157" y="137"/>
                  </a:lnTo>
                  <a:lnTo>
                    <a:pt x="4569" y="272"/>
                  </a:lnTo>
                  <a:lnTo>
                    <a:pt x="3981" y="498"/>
                  </a:lnTo>
                  <a:lnTo>
                    <a:pt x="3393" y="770"/>
                  </a:lnTo>
                  <a:lnTo>
                    <a:pt x="2850" y="1087"/>
                  </a:lnTo>
                  <a:lnTo>
                    <a:pt x="2353" y="1494"/>
                  </a:lnTo>
                  <a:lnTo>
                    <a:pt x="1900" y="1901"/>
                  </a:lnTo>
                  <a:lnTo>
                    <a:pt x="1493" y="2353"/>
                  </a:lnTo>
                  <a:lnTo>
                    <a:pt x="1086" y="2851"/>
                  </a:lnTo>
                  <a:lnTo>
                    <a:pt x="769" y="3393"/>
                  </a:lnTo>
                  <a:lnTo>
                    <a:pt x="498" y="3982"/>
                  </a:lnTo>
                  <a:lnTo>
                    <a:pt x="272" y="4570"/>
                  </a:lnTo>
                  <a:lnTo>
                    <a:pt x="136" y="5158"/>
                  </a:lnTo>
                  <a:lnTo>
                    <a:pt x="46" y="5836"/>
                  </a:lnTo>
                  <a:lnTo>
                    <a:pt x="0" y="6469"/>
                  </a:lnTo>
                  <a:lnTo>
                    <a:pt x="0" y="16964"/>
                  </a:lnTo>
                  <a:lnTo>
                    <a:pt x="0" y="16964"/>
                  </a:lnTo>
                  <a:lnTo>
                    <a:pt x="46" y="17597"/>
                  </a:lnTo>
                  <a:lnTo>
                    <a:pt x="136" y="18276"/>
                  </a:lnTo>
                  <a:lnTo>
                    <a:pt x="272" y="18864"/>
                  </a:lnTo>
                  <a:lnTo>
                    <a:pt x="498" y="19497"/>
                  </a:lnTo>
                  <a:lnTo>
                    <a:pt x="769" y="20040"/>
                  </a:lnTo>
                  <a:lnTo>
                    <a:pt x="1086" y="20583"/>
                  </a:lnTo>
                  <a:lnTo>
                    <a:pt x="1493" y="21080"/>
                  </a:lnTo>
                  <a:lnTo>
                    <a:pt x="1900" y="21533"/>
                  </a:lnTo>
                  <a:lnTo>
                    <a:pt x="2353" y="21940"/>
                  </a:lnTo>
                  <a:lnTo>
                    <a:pt x="2850" y="22347"/>
                  </a:lnTo>
                  <a:lnTo>
                    <a:pt x="3393" y="22664"/>
                  </a:lnTo>
                  <a:lnTo>
                    <a:pt x="3981" y="22935"/>
                  </a:lnTo>
                  <a:lnTo>
                    <a:pt x="4569" y="23161"/>
                  </a:lnTo>
                  <a:lnTo>
                    <a:pt x="5157" y="23297"/>
                  </a:lnTo>
                  <a:lnTo>
                    <a:pt x="5836" y="23387"/>
                  </a:lnTo>
                  <a:lnTo>
                    <a:pt x="6469" y="23433"/>
                  </a:lnTo>
                  <a:lnTo>
                    <a:pt x="7645" y="23433"/>
                  </a:lnTo>
                  <a:lnTo>
                    <a:pt x="7645" y="23433"/>
                  </a:lnTo>
                  <a:lnTo>
                    <a:pt x="8324" y="23387"/>
                  </a:lnTo>
                  <a:lnTo>
                    <a:pt x="8957" y="23297"/>
                  </a:lnTo>
                  <a:lnTo>
                    <a:pt x="9590" y="23161"/>
                  </a:lnTo>
                  <a:lnTo>
                    <a:pt x="10178" y="22935"/>
                  </a:lnTo>
                  <a:lnTo>
                    <a:pt x="10766" y="22664"/>
                  </a:lnTo>
                  <a:lnTo>
                    <a:pt x="11309" y="22347"/>
                  </a:lnTo>
                  <a:lnTo>
                    <a:pt x="11807" y="21940"/>
                  </a:lnTo>
                  <a:lnTo>
                    <a:pt x="12259" y="21533"/>
                  </a:lnTo>
                  <a:lnTo>
                    <a:pt x="12666" y="21080"/>
                  </a:lnTo>
                  <a:lnTo>
                    <a:pt x="13028" y="20583"/>
                  </a:lnTo>
                  <a:lnTo>
                    <a:pt x="13390" y="20040"/>
                  </a:lnTo>
                  <a:lnTo>
                    <a:pt x="13661" y="19497"/>
                  </a:lnTo>
                  <a:lnTo>
                    <a:pt x="13842" y="18864"/>
                  </a:lnTo>
                  <a:lnTo>
                    <a:pt x="14023" y="18276"/>
                  </a:lnTo>
                  <a:lnTo>
                    <a:pt x="14114" y="17597"/>
                  </a:lnTo>
                  <a:lnTo>
                    <a:pt x="14159" y="16964"/>
                  </a:lnTo>
                  <a:lnTo>
                    <a:pt x="14159" y="6469"/>
                  </a:lnTo>
                  <a:lnTo>
                    <a:pt x="14159" y="6469"/>
                  </a:lnTo>
                  <a:lnTo>
                    <a:pt x="14114" y="5836"/>
                  </a:lnTo>
                  <a:lnTo>
                    <a:pt x="14023" y="5158"/>
                  </a:lnTo>
                  <a:lnTo>
                    <a:pt x="13842" y="4570"/>
                  </a:lnTo>
                  <a:lnTo>
                    <a:pt x="13661" y="3982"/>
                  </a:lnTo>
                  <a:lnTo>
                    <a:pt x="13390" y="3393"/>
                  </a:lnTo>
                  <a:lnTo>
                    <a:pt x="13028" y="2851"/>
                  </a:lnTo>
                  <a:lnTo>
                    <a:pt x="12666" y="2353"/>
                  </a:lnTo>
                  <a:lnTo>
                    <a:pt x="12259" y="1901"/>
                  </a:lnTo>
                  <a:lnTo>
                    <a:pt x="11807" y="1494"/>
                  </a:lnTo>
                  <a:lnTo>
                    <a:pt x="11309" y="1087"/>
                  </a:lnTo>
                  <a:lnTo>
                    <a:pt x="10766" y="770"/>
                  </a:lnTo>
                  <a:lnTo>
                    <a:pt x="10178" y="498"/>
                  </a:lnTo>
                  <a:lnTo>
                    <a:pt x="9590" y="272"/>
                  </a:lnTo>
                  <a:lnTo>
                    <a:pt x="8957" y="137"/>
                  </a:lnTo>
                  <a:lnTo>
                    <a:pt x="8324" y="46"/>
                  </a:lnTo>
                  <a:lnTo>
                    <a:pt x="7645" y="1"/>
                  </a:lnTo>
                  <a:lnTo>
                    <a:pt x="7645" y="1"/>
                  </a:lnTo>
                  <a:close/>
                  <a:moveTo>
                    <a:pt x="10043" y="16964"/>
                  </a:moveTo>
                  <a:lnTo>
                    <a:pt x="10043" y="16964"/>
                  </a:lnTo>
                  <a:lnTo>
                    <a:pt x="9997" y="17416"/>
                  </a:lnTo>
                  <a:lnTo>
                    <a:pt x="9816" y="17869"/>
                  </a:lnTo>
                  <a:lnTo>
                    <a:pt x="9635" y="18276"/>
                  </a:lnTo>
                  <a:lnTo>
                    <a:pt x="9319" y="18638"/>
                  </a:lnTo>
                  <a:lnTo>
                    <a:pt x="9002" y="18909"/>
                  </a:lnTo>
                  <a:lnTo>
                    <a:pt x="8595" y="19135"/>
                  </a:lnTo>
                  <a:lnTo>
                    <a:pt x="8143" y="19271"/>
                  </a:lnTo>
                  <a:lnTo>
                    <a:pt x="7645" y="19316"/>
                  </a:lnTo>
                  <a:lnTo>
                    <a:pt x="6469" y="19316"/>
                  </a:lnTo>
                  <a:lnTo>
                    <a:pt x="6469" y="19316"/>
                  </a:lnTo>
                  <a:lnTo>
                    <a:pt x="6017" y="19271"/>
                  </a:lnTo>
                  <a:lnTo>
                    <a:pt x="5564" y="19135"/>
                  </a:lnTo>
                  <a:lnTo>
                    <a:pt x="5157" y="18909"/>
                  </a:lnTo>
                  <a:lnTo>
                    <a:pt x="4795" y="18638"/>
                  </a:lnTo>
                  <a:lnTo>
                    <a:pt x="4524" y="18276"/>
                  </a:lnTo>
                  <a:lnTo>
                    <a:pt x="4298" y="17869"/>
                  </a:lnTo>
                  <a:lnTo>
                    <a:pt x="4162" y="17416"/>
                  </a:lnTo>
                  <a:lnTo>
                    <a:pt x="4117" y="16964"/>
                  </a:lnTo>
                  <a:lnTo>
                    <a:pt x="4117" y="6469"/>
                  </a:lnTo>
                  <a:lnTo>
                    <a:pt x="4117" y="6469"/>
                  </a:lnTo>
                  <a:lnTo>
                    <a:pt x="4162" y="6017"/>
                  </a:lnTo>
                  <a:lnTo>
                    <a:pt x="4298" y="5565"/>
                  </a:lnTo>
                  <a:lnTo>
                    <a:pt x="4524" y="5158"/>
                  </a:lnTo>
                  <a:lnTo>
                    <a:pt x="4795" y="4796"/>
                  </a:lnTo>
                  <a:lnTo>
                    <a:pt x="5157" y="4524"/>
                  </a:lnTo>
                  <a:lnTo>
                    <a:pt x="5564" y="4298"/>
                  </a:lnTo>
                  <a:lnTo>
                    <a:pt x="6017" y="4162"/>
                  </a:lnTo>
                  <a:lnTo>
                    <a:pt x="6469" y="4117"/>
                  </a:lnTo>
                  <a:lnTo>
                    <a:pt x="7645" y="4117"/>
                  </a:lnTo>
                  <a:lnTo>
                    <a:pt x="7645" y="4117"/>
                  </a:lnTo>
                  <a:lnTo>
                    <a:pt x="8143" y="4162"/>
                  </a:lnTo>
                  <a:lnTo>
                    <a:pt x="8595" y="4298"/>
                  </a:lnTo>
                  <a:lnTo>
                    <a:pt x="9002" y="4524"/>
                  </a:lnTo>
                  <a:lnTo>
                    <a:pt x="9319" y="4796"/>
                  </a:lnTo>
                  <a:lnTo>
                    <a:pt x="9635" y="5158"/>
                  </a:lnTo>
                  <a:lnTo>
                    <a:pt x="9816" y="5565"/>
                  </a:lnTo>
                  <a:lnTo>
                    <a:pt x="9997" y="6017"/>
                  </a:lnTo>
                  <a:lnTo>
                    <a:pt x="10043" y="6469"/>
                  </a:lnTo>
                  <a:lnTo>
                    <a:pt x="10043" y="16964"/>
                  </a:lnTo>
                  <a:close/>
                </a:path>
              </a:pathLst>
            </a:custGeom>
            <a:gradFill>
              <a:gsLst>
                <a:gs pos="0">
                  <a:srgbClr val="CBA248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/>
            <p:nvPr/>
          </p:nvSpPr>
          <p:spPr>
            <a:xfrm rot="1800170">
              <a:off x="-361912" y="694358"/>
              <a:ext cx="45094" cy="216268"/>
            </a:xfrm>
            <a:custGeom>
              <a:rect b="b" l="l" r="r" t="t"/>
              <a:pathLst>
                <a:path extrusionOk="0" h="23433" w="4886">
                  <a:moveTo>
                    <a:pt x="4885" y="20990"/>
                  </a:moveTo>
                  <a:lnTo>
                    <a:pt x="4885" y="20990"/>
                  </a:lnTo>
                  <a:lnTo>
                    <a:pt x="4840" y="21487"/>
                  </a:lnTo>
                  <a:lnTo>
                    <a:pt x="4659" y="21940"/>
                  </a:lnTo>
                  <a:lnTo>
                    <a:pt x="4433" y="22347"/>
                  </a:lnTo>
                  <a:lnTo>
                    <a:pt x="4162" y="22709"/>
                  </a:lnTo>
                  <a:lnTo>
                    <a:pt x="3800" y="23025"/>
                  </a:lnTo>
                  <a:lnTo>
                    <a:pt x="3393" y="23252"/>
                  </a:lnTo>
                  <a:lnTo>
                    <a:pt x="2940" y="23387"/>
                  </a:lnTo>
                  <a:lnTo>
                    <a:pt x="2443" y="23433"/>
                  </a:lnTo>
                  <a:lnTo>
                    <a:pt x="2443" y="23433"/>
                  </a:lnTo>
                  <a:lnTo>
                    <a:pt x="1945" y="23387"/>
                  </a:lnTo>
                  <a:lnTo>
                    <a:pt x="1493" y="23252"/>
                  </a:lnTo>
                  <a:lnTo>
                    <a:pt x="1086" y="23025"/>
                  </a:lnTo>
                  <a:lnTo>
                    <a:pt x="724" y="22709"/>
                  </a:lnTo>
                  <a:lnTo>
                    <a:pt x="407" y="22347"/>
                  </a:lnTo>
                  <a:lnTo>
                    <a:pt x="181" y="21940"/>
                  </a:lnTo>
                  <a:lnTo>
                    <a:pt x="45" y="21487"/>
                  </a:lnTo>
                  <a:lnTo>
                    <a:pt x="0" y="20990"/>
                  </a:lnTo>
                  <a:lnTo>
                    <a:pt x="0" y="2444"/>
                  </a:lnTo>
                  <a:lnTo>
                    <a:pt x="0" y="2444"/>
                  </a:lnTo>
                  <a:lnTo>
                    <a:pt x="45" y="1946"/>
                  </a:lnTo>
                  <a:lnTo>
                    <a:pt x="181" y="1494"/>
                  </a:lnTo>
                  <a:lnTo>
                    <a:pt x="407" y="1087"/>
                  </a:lnTo>
                  <a:lnTo>
                    <a:pt x="724" y="725"/>
                  </a:lnTo>
                  <a:lnTo>
                    <a:pt x="1086" y="453"/>
                  </a:lnTo>
                  <a:lnTo>
                    <a:pt x="1493" y="227"/>
                  </a:lnTo>
                  <a:lnTo>
                    <a:pt x="1945" y="91"/>
                  </a:lnTo>
                  <a:lnTo>
                    <a:pt x="2443" y="1"/>
                  </a:lnTo>
                  <a:lnTo>
                    <a:pt x="2443" y="1"/>
                  </a:lnTo>
                  <a:lnTo>
                    <a:pt x="2940" y="91"/>
                  </a:lnTo>
                  <a:lnTo>
                    <a:pt x="3393" y="227"/>
                  </a:lnTo>
                  <a:lnTo>
                    <a:pt x="3800" y="453"/>
                  </a:lnTo>
                  <a:lnTo>
                    <a:pt x="4162" y="725"/>
                  </a:lnTo>
                  <a:lnTo>
                    <a:pt x="4433" y="1087"/>
                  </a:lnTo>
                  <a:lnTo>
                    <a:pt x="4659" y="1494"/>
                  </a:lnTo>
                  <a:lnTo>
                    <a:pt x="4840" y="1946"/>
                  </a:lnTo>
                  <a:lnTo>
                    <a:pt x="4885" y="2444"/>
                  </a:lnTo>
                  <a:lnTo>
                    <a:pt x="4885" y="20990"/>
                  </a:lnTo>
                  <a:close/>
                </a:path>
              </a:pathLst>
            </a:custGeom>
            <a:gradFill>
              <a:gsLst>
                <a:gs pos="0">
                  <a:srgbClr val="CBA248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9"/>
            <p:cNvSpPr/>
            <p:nvPr/>
          </p:nvSpPr>
          <p:spPr>
            <a:xfrm rot="1800170">
              <a:off x="-478872" y="820737"/>
              <a:ext cx="130676" cy="216268"/>
            </a:xfrm>
            <a:custGeom>
              <a:rect b="b" l="l" r="r" t="t"/>
              <a:pathLst>
                <a:path extrusionOk="0" h="23433" w="14159">
                  <a:moveTo>
                    <a:pt x="7645" y="0"/>
                  </a:moveTo>
                  <a:lnTo>
                    <a:pt x="6469" y="0"/>
                  </a:lnTo>
                  <a:lnTo>
                    <a:pt x="6469" y="0"/>
                  </a:lnTo>
                  <a:lnTo>
                    <a:pt x="5836" y="0"/>
                  </a:lnTo>
                  <a:lnTo>
                    <a:pt x="5157" y="136"/>
                  </a:lnTo>
                  <a:lnTo>
                    <a:pt x="4569" y="272"/>
                  </a:lnTo>
                  <a:lnTo>
                    <a:pt x="3981" y="498"/>
                  </a:lnTo>
                  <a:lnTo>
                    <a:pt x="3393" y="769"/>
                  </a:lnTo>
                  <a:lnTo>
                    <a:pt x="2850" y="1086"/>
                  </a:lnTo>
                  <a:lnTo>
                    <a:pt x="2353" y="1448"/>
                  </a:lnTo>
                  <a:lnTo>
                    <a:pt x="1900" y="1900"/>
                  </a:lnTo>
                  <a:lnTo>
                    <a:pt x="1493" y="2353"/>
                  </a:lnTo>
                  <a:lnTo>
                    <a:pt x="1086" y="2850"/>
                  </a:lnTo>
                  <a:lnTo>
                    <a:pt x="769" y="3393"/>
                  </a:lnTo>
                  <a:lnTo>
                    <a:pt x="498" y="3936"/>
                  </a:lnTo>
                  <a:lnTo>
                    <a:pt x="272" y="4524"/>
                  </a:lnTo>
                  <a:lnTo>
                    <a:pt x="136" y="5157"/>
                  </a:lnTo>
                  <a:lnTo>
                    <a:pt x="46" y="5790"/>
                  </a:lnTo>
                  <a:lnTo>
                    <a:pt x="0" y="6469"/>
                  </a:lnTo>
                  <a:lnTo>
                    <a:pt x="0" y="16918"/>
                  </a:lnTo>
                  <a:lnTo>
                    <a:pt x="0" y="16918"/>
                  </a:lnTo>
                  <a:lnTo>
                    <a:pt x="46" y="17597"/>
                  </a:lnTo>
                  <a:lnTo>
                    <a:pt x="136" y="18230"/>
                  </a:lnTo>
                  <a:lnTo>
                    <a:pt x="272" y="18863"/>
                  </a:lnTo>
                  <a:lnTo>
                    <a:pt x="498" y="19451"/>
                  </a:lnTo>
                  <a:lnTo>
                    <a:pt x="769" y="20039"/>
                  </a:lnTo>
                  <a:lnTo>
                    <a:pt x="1086" y="20582"/>
                  </a:lnTo>
                  <a:lnTo>
                    <a:pt x="1493" y="21080"/>
                  </a:lnTo>
                  <a:lnTo>
                    <a:pt x="1900" y="21532"/>
                  </a:lnTo>
                  <a:lnTo>
                    <a:pt x="2353" y="21939"/>
                  </a:lnTo>
                  <a:lnTo>
                    <a:pt x="2850" y="22301"/>
                  </a:lnTo>
                  <a:lnTo>
                    <a:pt x="3393" y="22663"/>
                  </a:lnTo>
                  <a:lnTo>
                    <a:pt x="3981" y="22934"/>
                  </a:lnTo>
                  <a:lnTo>
                    <a:pt x="4569" y="23115"/>
                  </a:lnTo>
                  <a:lnTo>
                    <a:pt x="5157" y="23296"/>
                  </a:lnTo>
                  <a:lnTo>
                    <a:pt x="5836" y="23387"/>
                  </a:lnTo>
                  <a:lnTo>
                    <a:pt x="6469" y="23432"/>
                  </a:lnTo>
                  <a:lnTo>
                    <a:pt x="7645" y="23432"/>
                  </a:lnTo>
                  <a:lnTo>
                    <a:pt x="7645" y="23432"/>
                  </a:lnTo>
                  <a:lnTo>
                    <a:pt x="8324" y="23387"/>
                  </a:lnTo>
                  <a:lnTo>
                    <a:pt x="8957" y="23296"/>
                  </a:lnTo>
                  <a:lnTo>
                    <a:pt x="9590" y="23115"/>
                  </a:lnTo>
                  <a:lnTo>
                    <a:pt x="10178" y="22934"/>
                  </a:lnTo>
                  <a:lnTo>
                    <a:pt x="10766" y="22663"/>
                  </a:lnTo>
                  <a:lnTo>
                    <a:pt x="11309" y="22301"/>
                  </a:lnTo>
                  <a:lnTo>
                    <a:pt x="11807" y="21939"/>
                  </a:lnTo>
                  <a:lnTo>
                    <a:pt x="12259" y="21532"/>
                  </a:lnTo>
                  <a:lnTo>
                    <a:pt x="12666" y="21080"/>
                  </a:lnTo>
                  <a:lnTo>
                    <a:pt x="13028" y="20582"/>
                  </a:lnTo>
                  <a:lnTo>
                    <a:pt x="13390" y="20039"/>
                  </a:lnTo>
                  <a:lnTo>
                    <a:pt x="13661" y="19451"/>
                  </a:lnTo>
                  <a:lnTo>
                    <a:pt x="13842" y="18863"/>
                  </a:lnTo>
                  <a:lnTo>
                    <a:pt x="14023" y="18230"/>
                  </a:lnTo>
                  <a:lnTo>
                    <a:pt x="14114" y="17597"/>
                  </a:lnTo>
                  <a:lnTo>
                    <a:pt x="14159" y="16918"/>
                  </a:lnTo>
                  <a:lnTo>
                    <a:pt x="14159" y="6469"/>
                  </a:lnTo>
                  <a:lnTo>
                    <a:pt x="14159" y="6469"/>
                  </a:lnTo>
                  <a:lnTo>
                    <a:pt x="14114" y="5790"/>
                  </a:lnTo>
                  <a:lnTo>
                    <a:pt x="14023" y="5157"/>
                  </a:lnTo>
                  <a:lnTo>
                    <a:pt x="13842" y="4524"/>
                  </a:lnTo>
                  <a:lnTo>
                    <a:pt x="13661" y="3936"/>
                  </a:lnTo>
                  <a:lnTo>
                    <a:pt x="13390" y="3393"/>
                  </a:lnTo>
                  <a:lnTo>
                    <a:pt x="13028" y="2850"/>
                  </a:lnTo>
                  <a:lnTo>
                    <a:pt x="12666" y="2353"/>
                  </a:lnTo>
                  <a:lnTo>
                    <a:pt x="12259" y="1900"/>
                  </a:lnTo>
                  <a:lnTo>
                    <a:pt x="11807" y="1448"/>
                  </a:lnTo>
                  <a:lnTo>
                    <a:pt x="11309" y="1086"/>
                  </a:lnTo>
                  <a:lnTo>
                    <a:pt x="10766" y="769"/>
                  </a:lnTo>
                  <a:lnTo>
                    <a:pt x="10178" y="498"/>
                  </a:lnTo>
                  <a:lnTo>
                    <a:pt x="9590" y="272"/>
                  </a:lnTo>
                  <a:lnTo>
                    <a:pt x="8957" y="136"/>
                  </a:lnTo>
                  <a:lnTo>
                    <a:pt x="8324" y="0"/>
                  </a:lnTo>
                  <a:lnTo>
                    <a:pt x="7645" y="0"/>
                  </a:lnTo>
                  <a:lnTo>
                    <a:pt x="7645" y="0"/>
                  </a:lnTo>
                  <a:close/>
                  <a:moveTo>
                    <a:pt x="10043" y="16918"/>
                  </a:moveTo>
                  <a:lnTo>
                    <a:pt x="10043" y="16918"/>
                  </a:lnTo>
                  <a:lnTo>
                    <a:pt x="9997" y="17416"/>
                  </a:lnTo>
                  <a:lnTo>
                    <a:pt x="9816" y="17868"/>
                  </a:lnTo>
                  <a:lnTo>
                    <a:pt x="9635" y="18275"/>
                  </a:lnTo>
                  <a:lnTo>
                    <a:pt x="9319" y="18592"/>
                  </a:lnTo>
                  <a:lnTo>
                    <a:pt x="9002" y="18909"/>
                  </a:lnTo>
                  <a:lnTo>
                    <a:pt x="8595" y="19135"/>
                  </a:lnTo>
                  <a:lnTo>
                    <a:pt x="8143" y="19270"/>
                  </a:lnTo>
                  <a:lnTo>
                    <a:pt x="7645" y="19316"/>
                  </a:lnTo>
                  <a:lnTo>
                    <a:pt x="6469" y="19316"/>
                  </a:lnTo>
                  <a:lnTo>
                    <a:pt x="6469" y="19316"/>
                  </a:lnTo>
                  <a:lnTo>
                    <a:pt x="6017" y="19270"/>
                  </a:lnTo>
                  <a:lnTo>
                    <a:pt x="5564" y="19135"/>
                  </a:lnTo>
                  <a:lnTo>
                    <a:pt x="5157" y="18909"/>
                  </a:lnTo>
                  <a:lnTo>
                    <a:pt x="4795" y="18592"/>
                  </a:lnTo>
                  <a:lnTo>
                    <a:pt x="4524" y="18275"/>
                  </a:lnTo>
                  <a:lnTo>
                    <a:pt x="4298" y="17868"/>
                  </a:lnTo>
                  <a:lnTo>
                    <a:pt x="4162" y="17416"/>
                  </a:lnTo>
                  <a:lnTo>
                    <a:pt x="4117" y="16918"/>
                  </a:lnTo>
                  <a:lnTo>
                    <a:pt x="4117" y="6469"/>
                  </a:lnTo>
                  <a:lnTo>
                    <a:pt x="4117" y="6469"/>
                  </a:lnTo>
                  <a:lnTo>
                    <a:pt x="4162" y="6017"/>
                  </a:lnTo>
                  <a:lnTo>
                    <a:pt x="4298" y="5564"/>
                  </a:lnTo>
                  <a:lnTo>
                    <a:pt x="4524" y="5157"/>
                  </a:lnTo>
                  <a:lnTo>
                    <a:pt x="4795" y="4795"/>
                  </a:lnTo>
                  <a:lnTo>
                    <a:pt x="5157" y="4524"/>
                  </a:lnTo>
                  <a:lnTo>
                    <a:pt x="5564" y="4298"/>
                  </a:lnTo>
                  <a:lnTo>
                    <a:pt x="6017" y="4162"/>
                  </a:lnTo>
                  <a:lnTo>
                    <a:pt x="6469" y="4117"/>
                  </a:lnTo>
                  <a:lnTo>
                    <a:pt x="7645" y="4117"/>
                  </a:lnTo>
                  <a:lnTo>
                    <a:pt x="7645" y="4117"/>
                  </a:lnTo>
                  <a:lnTo>
                    <a:pt x="8143" y="4162"/>
                  </a:lnTo>
                  <a:lnTo>
                    <a:pt x="8595" y="4298"/>
                  </a:lnTo>
                  <a:lnTo>
                    <a:pt x="9002" y="4524"/>
                  </a:lnTo>
                  <a:lnTo>
                    <a:pt x="9319" y="4795"/>
                  </a:lnTo>
                  <a:lnTo>
                    <a:pt x="9635" y="5157"/>
                  </a:lnTo>
                  <a:lnTo>
                    <a:pt x="9816" y="5564"/>
                  </a:lnTo>
                  <a:lnTo>
                    <a:pt x="9997" y="6017"/>
                  </a:lnTo>
                  <a:lnTo>
                    <a:pt x="10043" y="6469"/>
                  </a:lnTo>
                  <a:lnTo>
                    <a:pt x="10043" y="16918"/>
                  </a:lnTo>
                  <a:close/>
                </a:path>
              </a:pathLst>
            </a:custGeom>
            <a:gradFill>
              <a:gsLst>
                <a:gs pos="0">
                  <a:srgbClr val="CBA248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9"/>
            <p:cNvSpPr/>
            <p:nvPr/>
          </p:nvSpPr>
          <p:spPr>
            <a:xfrm rot="1800170">
              <a:off x="-508021" y="947428"/>
              <a:ext cx="45094" cy="216268"/>
            </a:xfrm>
            <a:custGeom>
              <a:rect b="b" l="l" r="r" t="t"/>
              <a:pathLst>
                <a:path extrusionOk="0" h="23433" w="4886">
                  <a:moveTo>
                    <a:pt x="4885" y="20989"/>
                  </a:moveTo>
                  <a:lnTo>
                    <a:pt x="4885" y="20989"/>
                  </a:lnTo>
                  <a:lnTo>
                    <a:pt x="4840" y="21487"/>
                  </a:lnTo>
                  <a:lnTo>
                    <a:pt x="4659" y="21939"/>
                  </a:lnTo>
                  <a:lnTo>
                    <a:pt x="4433" y="22346"/>
                  </a:lnTo>
                  <a:lnTo>
                    <a:pt x="4162" y="22708"/>
                  </a:lnTo>
                  <a:lnTo>
                    <a:pt x="3800" y="22980"/>
                  </a:lnTo>
                  <a:lnTo>
                    <a:pt x="3393" y="23206"/>
                  </a:lnTo>
                  <a:lnTo>
                    <a:pt x="2940" y="23387"/>
                  </a:lnTo>
                  <a:lnTo>
                    <a:pt x="2443" y="23432"/>
                  </a:lnTo>
                  <a:lnTo>
                    <a:pt x="2443" y="23432"/>
                  </a:lnTo>
                  <a:lnTo>
                    <a:pt x="1945" y="23387"/>
                  </a:lnTo>
                  <a:lnTo>
                    <a:pt x="1493" y="23206"/>
                  </a:lnTo>
                  <a:lnTo>
                    <a:pt x="1086" y="22980"/>
                  </a:lnTo>
                  <a:lnTo>
                    <a:pt x="724" y="22708"/>
                  </a:lnTo>
                  <a:lnTo>
                    <a:pt x="407" y="22346"/>
                  </a:lnTo>
                  <a:lnTo>
                    <a:pt x="181" y="21939"/>
                  </a:lnTo>
                  <a:lnTo>
                    <a:pt x="45" y="21487"/>
                  </a:lnTo>
                  <a:lnTo>
                    <a:pt x="0" y="20989"/>
                  </a:lnTo>
                  <a:lnTo>
                    <a:pt x="0" y="2443"/>
                  </a:lnTo>
                  <a:lnTo>
                    <a:pt x="0" y="2443"/>
                  </a:lnTo>
                  <a:lnTo>
                    <a:pt x="45" y="1945"/>
                  </a:lnTo>
                  <a:lnTo>
                    <a:pt x="181" y="1493"/>
                  </a:lnTo>
                  <a:lnTo>
                    <a:pt x="407" y="1086"/>
                  </a:lnTo>
                  <a:lnTo>
                    <a:pt x="724" y="724"/>
                  </a:lnTo>
                  <a:lnTo>
                    <a:pt x="1086" y="407"/>
                  </a:lnTo>
                  <a:lnTo>
                    <a:pt x="1493" y="181"/>
                  </a:lnTo>
                  <a:lnTo>
                    <a:pt x="1945" y="46"/>
                  </a:lnTo>
                  <a:lnTo>
                    <a:pt x="2443" y="0"/>
                  </a:lnTo>
                  <a:lnTo>
                    <a:pt x="2443" y="0"/>
                  </a:lnTo>
                  <a:lnTo>
                    <a:pt x="2940" y="46"/>
                  </a:lnTo>
                  <a:lnTo>
                    <a:pt x="3393" y="181"/>
                  </a:lnTo>
                  <a:lnTo>
                    <a:pt x="3800" y="407"/>
                  </a:lnTo>
                  <a:lnTo>
                    <a:pt x="4162" y="724"/>
                  </a:lnTo>
                  <a:lnTo>
                    <a:pt x="4433" y="1086"/>
                  </a:lnTo>
                  <a:lnTo>
                    <a:pt x="4659" y="1493"/>
                  </a:lnTo>
                  <a:lnTo>
                    <a:pt x="4840" y="1945"/>
                  </a:lnTo>
                  <a:lnTo>
                    <a:pt x="4885" y="2443"/>
                  </a:lnTo>
                  <a:lnTo>
                    <a:pt x="4885" y="20989"/>
                  </a:lnTo>
                  <a:close/>
                </a:path>
              </a:pathLst>
            </a:custGeom>
            <a:gradFill>
              <a:gsLst>
                <a:gs pos="0">
                  <a:srgbClr val="CBA248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9"/>
            <p:cNvSpPr/>
            <p:nvPr/>
          </p:nvSpPr>
          <p:spPr>
            <a:xfrm rot="1800170">
              <a:off x="-617563" y="1080151"/>
              <a:ext cx="163246" cy="121503"/>
            </a:xfrm>
            <a:custGeom>
              <a:rect b="b" l="l" r="r" t="t"/>
              <a:pathLst>
                <a:path extrusionOk="0" h="13165" w="17688">
                  <a:moveTo>
                    <a:pt x="4117" y="6469"/>
                  </a:moveTo>
                  <a:lnTo>
                    <a:pt x="4117" y="6469"/>
                  </a:lnTo>
                  <a:lnTo>
                    <a:pt x="4162" y="6017"/>
                  </a:lnTo>
                  <a:lnTo>
                    <a:pt x="4298" y="5565"/>
                  </a:lnTo>
                  <a:lnTo>
                    <a:pt x="4524" y="5158"/>
                  </a:lnTo>
                  <a:lnTo>
                    <a:pt x="4795" y="4841"/>
                  </a:lnTo>
                  <a:lnTo>
                    <a:pt x="5157" y="4524"/>
                  </a:lnTo>
                  <a:lnTo>
                    <a:pt x="5564" y="4298"/>
                  </a:lnTo>
                  <a:lnTo>
                    <a:pt x="6016" y="4162"/>
                  </a:lnTo>
                  <a:lnTo>
                    <a:pt x="6469" y="4117"/>
                  </a:lnTo>
                  <a:lnTo>
                    <a:pt x="11219" y="4117"/>
                  </a:lnTo>
                  <a:lnTo>
                    <a:pt x="11219" y="4117"/>
                  </a:lnTo>
                  <a:lnTo>
                    <a:pt x="11671" y="4162"/>
                  </a:lnTo>
                  <a:lnTo>
                    <a:pt x="12123" y="4298"/>
                  </a:lnTo>
                  <a:lnTo>
                    <a:pt x="12530" y="4524"/>
                  </a:lnTo>
                  <a:lnTo>
                    <a:pt x="12847" y="4841"/>
                  </a:lnTo>
                  <a:lnTo>
                    <a:pt x="13164" y="5158"/>
                  </a:lnTo>
                  <a:lnTo>
                    <a:pt x="13390" y="5565"/>
                  </a:lnTo>
                  <a:lnTo>
                    <a:pt x="13526" y="6017"/>
                  </a:lnTo>
                  <a:lnTo>
                    <a:pt x="13571" y="6469"/>
                  </a:lnTo>
                  <a:lnTo>
                    <a:pt x="13571" y="12576"/>
                  </a:lnTo>
                  <a:lnTo>
                    <a:pt x="13571" y="12576"/>
                  </a:lnTo>
                  <a:lnTo>
                    <a:pt x="13661" y="12667"/>
                  </a:lnTo>
                  <a:lnTo>
                    <a:pt x="14068" y="12893"/>
                  </a:lnTo>
                  <a:lnTo>
                    <a:pt x="14340" y="12983"/>
                  </a:lnTo>
                  <a:lnTo>
                    <a:pt x="14702" y="13074"/>
                  </a:lnTo>
                  <a:lnTo>
                    <a:pt x="15154" y="13164"/>
                  </a:lnTo>
                  <a:lnTo>
                    <a:pt x="15697" y="13164"/>
                  </a:lnTo>
                  <a:lnTo>
                    <a:pt x="15697" y="13164"/>
                  </a:lnTo>
                  <a:lnTo>
                    <a:pt x="16194" y="13164"/>
                  </a:lnTo>
                  <a:lnTo>
                    <a:pt x="16647" y="13074"/>
                  </a:lnTo>
                  <a:lnTo>
                    <a:pt x="16963" y="12983"/>
                  </a:lnTo>
                  <a:lnTo>
                    <a:pt x="17235" y="12893"/>
                  </a:lnTo>
                  <a:lnTo>
                    <a:pt x="17597" y="12667"/>
                  </a:lnTo>
                  <a:lnTo>
                    <a:pt x="17687" y="12576"/>
                  </a:lnTo>
                  <a:lnTo>
                    <a:pt x="17687" y="6469"/>
                  </a:lnTo>
                  <a:lnTo>
                    <a:pt x="17687" y="6469"/>
                  </a:lnTo>
                  <a:lnTo>
                    <a:pt x="17642" y="5836"/>
                  </a:lnTo>
                  <a:lnTo>
                    <a:pt x="17551" y="5203"/>
                  </a:lnTo>
                  <a:lnTo>
                    <a:pt x="17416" y="4570"/>
                  </a:lnTo>
                  <a:lnTo>
                    <a:pt x="17190" y="3982"/>
                  </a:lnTo>
                  <a:lnTo>
                    <a:pt x="16918" y="3393"/>
                  </a:lnTo>
                  <a:lnTo>
                    <a:pt x="16556" y="2851"/>
                  </a:lnTo>
                  <a:lnTo>
                    <a:pt x="16194" y="2353"/>
                  </a:lnTo>
                  <a:lnTo>
                    <a:pt x="15787" y="1901"/>
                  </a:lnTo>
                  <a:lnTo>
                    <a:pt x="15335" y="1494"/>
                  </a:lnTo>
                  <a:lnTo>
                    <a:pt x="14837" y="1132"/>
                  </a:lnTo>
                  <a:lnTo>
                    <a:pt x="14294" y="770"/>
                  </a:lnTo>
                  <a:lnTo>
                    <a:pt x="13706" y="498"/>
                  </a:lnTo>
                  <a:lnTo>
                    <a:pt x="13118" y="317"/>
                  </a:lnTo>
                  <a:lnTo>
                    <a:pt x="12485" y="137"/>
                  </a:lnTo>
                  <a:lnTo>
                    <a:pt x="11852" y="46"/>
                  </a:lnTo>
                  <a:lnTo>
                    <a:pt x="11219" y="1"/>
                  </a:lnTo>
                  <a:lnTo>
                    <a:pt x="6469" y="1"/>
                  </a:lnTo>
                  <a:lnTo>
                    <a:pt x="6469" y="1"/>
                  </a:lnTo>
                  <a:lnTo>
                    <a:pt x="5836" y="46"/>
                  </a:lnTo>
                  <a:lnTo>
                    <a:pt x="5157" y="137"/>
                  </a:lnTo>
                  <a:lnTo>
                    <a:pt x="4569" y="317"/>
                  </a:lnTo>
                  <a:lnTo>
                    <a:pt x="3936" y="498"/>
                  </a:lnTo>
                  <a:lnTo>
                    <a:pt x="3393" y="770"/>
                  </a:lnTo>
                  <a:lnTo>
                    <a:pt x="2850" y="1132"/>
                  </a:lnTo>
                  <a:lnTo>
                    <a:pt x="2352" y="1494"/>
                  </a:lnTo>
                  <a:lnTo>
                    <a:pt x="1900" y="1901"/>
                  </a:lnTo>
                  <a:lnTo>
                    <a:pt x="1493" y="2353"/>
                  </a:lnTo>
                  <a:lnTo>
                    <a:pt x="1086" y="2851"/>
                  </a:lnTo>
                  <a:lnTo>
                    <a:pt x="769" y="3393"/>
                  </a:lnTo>
                  <a:lnTo>
                    <a:pt x="498" y="3982"/>
                  </a:lnTo>
                  <a:lnTo>
                    <a:pt x="272" y="4570"/>
                  </a:lnTo>
                  <a:lnTo>
                    <a:pt x="136" y="5203"/>
                  </a:lnTo>
                  <a:lnTo>
                    <a:pt x="45" y="5836"/>
                  </a:lnTo>
                  <a:lnTo>
                    <a:pt x="0" y="6469"/>
                  </a:lnTo>
                  <a:lnTo>
                    <a:pt x="0" y="12576"/>
                  </a:lnTo>
                  <a:lnTo>
                    <a:pt x="0" y="12576"/>
                  </a:lnTo>
                  <a:lnTo>
                    <a:pt x="136" y="12667"/>
                  </a:lnTo>
                  <a:lnTo>
                    <a:pt x="498" y="12893"/>
                  </a:lnTo>
                  <a:lnTo>
                    <a:pt x="769" y="12983"/>
                  </a:lnTo>
                  <a:lnTo>
                    <a:pt x="1086" y="13074"/>
                  </a:lnTo>
                  <a:lnTo>
                    <a:pt x="1448" y="13164"/>
                  </a:lnTo>
                  <a:lnTo>
                    <a:pt x="1855" y="13164"/>
                  </a:lnTo>
                  <a:lnTo>
                    <a:pt x="1855" y="13164"/>
                  </a:lnTo>
                  <a:lnTo>
                    <a:pt x="2352" y="13164"/>
                  </a:lnTo>
                  <a:lnTo>
                    <a:pt x="2805" y="13074"/>
                  </a:lnTo>
                  <a:lnTo>
                    <a:pt x="3167" y="12983"/>
                  </a:lnTo>
                  <a:lnTo>
                    <a:pt x="3483" y="12893"/>
                  </a:lnTo>
                  <a:lnTo>
                    <a:pt x="3981" y="12667"/>
                  </a:lnTo>
                  <a:lnTo>
                    <a:pt x="4117" y="12576"/>
                  </a:lnTo>
                  <a:lnTo>
                    <a:pt x="4117" y="6469"/>
                  </a:lnTo>
                  <a:close/>
                </a:path>
              </a:pathLst>
            </a:custGeom>
            <a:gradFill>
              <a:gsLst>
                <a:gs pos="0">
                  <a:srgbClr val="CBA248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 rot="1800170">
              <a:off x="-783103" y="1179340"/>
              <a:ext cx="435028" cy="23387"/>
            </a:xfrm>
            <a:custGeom>
              <a:rect b="b" l="l" r="r" t="t"/>
              <a:pathLst>
                <a:path extrusionOk="0" h="2534" w="47136">
                  <a:moveTo>
                    <a:pt x="47135" y="2533"/>
                  </a:moveTo>
                  <a:lnTo>
                    <a:pt x="0" y="2533"/>
                  </a:lnTo>
                  <a:lnTo>
                    <a:pt x="2986" y="0"/>
                  </a:lnTo>
                  <a:lnTo>
                    <a:pt x="44150" y="0"/>
                  </a:lnTo>
                  <a:lnTo>
                    <a:pt x="47135" y="2533"/>
                  </a:lnTo>
                  <a:close/>
                </a:path>
              </a:pathLst>
            </a:custGeom>
            <a:gradFill>
              <a:gsLst>
                <a:gs pos="0">
                  <a:srgbClr val="CBA248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 rot="1800170">
              <a:off x="-783103" y="1179340"/>
              <a:ext cx="435028" cy="23387"/>
            </a:xfrm>
            <a:custGeom>
              <a:rect b="b" l="l" r="r" t="t"/>
              <a:pathLst>
                <a:path extrusionOk="0" fill="none" h="2534" w="47136">
                  <a:moveTo>
                    <a:pt x="47135" y="2533"/>
                  </a:moveTo>
                  <a:lnTo>
                    <a:pt x="0" y="2533"/>
                  </a:lnTo>
                  <a:lnTo>
                    <a:pt x="2986" y="0"/>
                  </a:lnTo>
                  <a:lnTo>
                    <a:pt x="44150" y="0"/>
                  </a:lnTo>
                  <a:lnTo>
                    <a:pt x="47135" y="2533"/>
                  </a:lnTo>
                </a:path>
              </a:pathLst>
            </a:custGeom>
            <a:gradFill>
              <a:gsLst>
                <a:gs pos="0">
                  <a:srgbClr val="CBA248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/>
            <p:nvPr/>
          </p:nvSpPr>
          <p:spPr>
            <a:xfrm rot="1800170">
              <a:off x="-715657" y="1101068"/>
              <a:ext cx="62214" cy="11693"/>
            </a:xfrm>
            <a:custGeom>
              <a:rect b="b" l="l" r="r" t="t"/>
              <a:pathLst>
                <a:path extrusionOk="0" h="1267" w="6741">
                  <a:moveTo>
                    <a:pt x="1810" y="1267"/>
                  </a:moveTo>
                  <a:lnTo>
                    <a:pt x="1" y="859"/>
                  </a:lnTo>
                  <a:lnTo>
                    <a:pt x="453" y="362"/>
                  </a:lnTo>
                  <a:lnTo>
                    <a:pt x="2308" y="0"/>
                  </a:lnTo>
                  <a:lnTo>
                    <a:pt x="4434" y="0"/>
                  </a:lnTo>
                  <a:lnTo>
                    <a:pt x="6288" y="362"/>
                  </a:lnTo>
                  <a:lnTo>
                    <a:pt x="6741" y="905"/>
                  </a:lnTo>
                  <a:lnTo>
                    <a:pt x="4886" y="1267"/>
                  </a:lnTo>
                  <a:lnTo>
                    <a:pt x="1810" y="1267"/>
                  </a:lnTo>
                  <a:close/>
                </a:path>
              </a:pathLst>
            </a:custGeom>
            <a:gradFill>
              <a:gsLst>
                <a:gs pos="0">
                  <a:srgbClr val="CBA248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 rot="1800170">
              <a:off x="-708456" y="1103181"/>
              <a:ext cx="48020" cy="7106"/>
            </a:xfrm>
            <a:custGeom>
              <a:rect b="b" l="l" r="r" t="t"/>
              <a:pathLst>
                <a:path extrusionOk="0" h="770" w="5203">
                  <a:moveTo>
                    <a:pt x="1" y="407"/>
                  </a:moveTo>
                  <a:lnTo>
                    <a:pt x="1" y="407"/>
                  </a:lnTo>
                  <a:lnTo>
                    <a:pt x="46" y="317"/>
                  </a:lnTo>
                  <a:lnTo>
                    <a:pt x="182" y="226"/>
                  </a:lnTo>
                  <a:lnTo>
                    <a:pt x="770" y="91"/>
                  </a:lnTo>
                  <a:lnTo>
                    <a:pt x="1584" y="45"/>
                  </a:lnTo>
                  <a:lnTo>
                    <a:pt x="2579" y="0"/>
                  </a:lnTo>
                  <a:lnTo>
                    <a:pt x="2579" y="0"/>
                  </a:lnTo>
                  <a:lnTo>
                    <a:pt x="3619" y="45"/>
                  </a:lnTo>
                  <a:lnTo>
                    <a:pt x="4434" y="91"/>
                  </a:lnTo>
                  <a:lnTo>
                    <a:pt x="4976" y="226"/>
                  </a:lnTo>
                  <a:lnTo>
                    <a:pt x="5157" y="317"/>
                  </a:lnTo>
                  <a:lnTo>
                    <a:pt x="5203" y="407"/>
                  </a:lnTo>
                  <a:lnTo>
                    <a:pt x="5203" y="407"/>
                  </a:lnTo>
                  <a:lnTo>
                    <a:pt x="5157" y="453"/>
                  </a:lnTo>
                  <a:lnTo>
                    <a:pt x="4976" y="543"/>
                  </a:lnTo>
                  <a:lnTo>
                    <a:pt x="4434" y="679"/>
                  </a:lnTo>
                  <a:lnTo>
                    <a:pt x="3619" y="769"/>
                  </a:lnTo>
                  <a:lnTo>
                    <a:pt x="2579" y="769"/>
                  </a:lnTo>
                  <a:lnTo>
                    <a:pt x="2579" y="769"/>
                  </a:lnTo>
                  <a:lnTo>
                    <a:pt x="1584" y="769"/>
                  </a:lnTo>
                  <a:lnTo>
                    <a:pt x="770" y="679"/>
                  </a:lnTo>
                  <a:lnTo>
                    <a:pt x="182" y="543"/>
                  </a:lnTo>
                  <a:lnTo>
                    <a:pt x="46" y="453"/>
                  </a:lnTo>
                  <a:lnTo>
                    <a:pt x="1" y="407"/>
                  </a:lnTo>
                  <a:lnTo>
                    <a:pt x="1" y="407"/>
                  </a:lnTo>
                  <a:close/>
                </a:path>
              </a:pathLst>
            </a:custGeom>
            <a:gradFill>
              <a:gsLst>
                <a:gs pos="0">
                  <a:srgbClr val="CBA248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 rot="1800170">
              <a:off x="-794059" y="1199780"/>
              <a:ext cx="435028" cy="20461"/>
            </a:xfrm>
            <a:custGeom>
              <a:rect b="b" l="l" r="r" t="t"/>
              <a:pathLst>
                <a:path extrusionOk="0" h="2217" w="47136">
                  <a:moveTo>
                    <a:pt x="47135" y="2217"/>
                  </a:moveTo>
                  <a:lnTo>
                    <a:pt x="0" y="2217"/>
                  </a:lnTo>
                  <a:lnTo>
                    <a:pt x="0" y="0"/>
                  </a:lnTo>
                  <a:lnTo>
                    <a:pt x="47135" y="0"/>
                  </a:lnTo>
                  <a:lnTo>
                    <a:pt x="47135" y="2217"/>
                  </a:lnTo>
                  <a:close/>
                </a:path>
              </a:pathLst>
            </a:custGeom>
            <a:gradFill>
              <a:gsLst>
                <a:gs pos="0">
                  <a:srgbClr val="CBA248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9"/>
            <p:cNvSpPr/>
            <p:nvPr/>
          </p:nvSpPr>
          <p:spPr>
            <a:xfrm rot="1800170">
              <a:off x="-794059" y="1199780"/>
              <a:ext cx="435028" cy="20461"/>
            </a:xfrm>
            <a:custGeom>
              <a:rect b="b" l="l" r="r" t="t"/>
              <a:pathLst>
                <a:path extrusionOk="0" fill="none" h="2217" w="47136">
                  <a:moveTo>
                    <a:pt x="47135" y="2217"/>
                  </a:moveTo>
                  <a:lnTo>
                    <a:pt x="0" y="2217"/>
                  </a:lnTo>
                  <a:lnTo>
                    <a:pt x="0" y="0"/>
                  </a:lnTo>
                  <a:lnTo>
                    <a:pt x="47135" y="0"/>
                  </a:lnTo>
                  <a:lnTo>
                    <a:pt x="47135" y="2217"/>
                  </a:lnTo>
                </a:path>
              </a:pathLst>
            </a:custGeom>
            <a:gradFill>
              <a:gsLst>
                <a:gs pos="0">
                  <a:srgbClr val="CBA248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 rot="1800170">
              <a:off x="-720770" y="1107625"/>
              <a:ext cx="62214" cy="16290"/>
            </a:xfrm>
            <a:custGeom>
              <a:rect b="b" l="l" r="r" t="t"/>
              <a:pathLst>
                <a:path extrusionOk="0" h="1765" w="6741">
                  <a:moveTo>
                    <a:pt x="1" y="1267"/>
                  </a:moveTo>
                  <a:lnTo>
                    <a:pt x="1810" y="1765"/>
                  </a:lnTo>
                  <a:lnTo>
                    <a:pt x="4886" y="1765"/>
                  </a:lnTo>
                  <a:lnTo>
                    <a:pt x="6741" y="1267"/>
                  </a:lnTo>
                  <a:lnTo>
                    <a:pt x="6741" y="46"/>
                  </a:lnTo>
                  <a:lnTo>
                    <a:pt x="4886" y="408"/>
                  </a:lnTo>
                  <a:lnTo>
                    <a:pt x="1810" y="408"/>
                  </a:lnTo>
                  <a:lnTo>
                    <a:pt x="1" y="0"/>
                  </a:lnTo>
                  <a:lnTo>
                    <a:pt x="1" y="1267"/>
                  </a:lnTo>
                  <a:close/>
                </a:path>
              </a:pathLst>
            </a:custGeom>
            <a:gradFill>
              <a:gsLst>
                <a:gs pos="0">
                  <a:srgbClr val="CBA248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 rot="1800170">
              <a:off x="-463320" y="1246755"/>
              <a:ext cx="62214" cy="11693"/>
            </a:xfrm>
            <a:custGeom>
              <a:rect b="b" l="l" r="r" t="t"/>
              <a:pathLst>
                <a:path extrusionOk="0" h="1267" w="6741">
                  <a:moveTo>
                    <a:pt x="1810" y="1267"/>
                  </a:moveTo>
                  <a:lnTo>
                    <a:pt x="1" y="859"/>
                  </a:lnTo>
                  <a:lnTo>
                    <a:pt x="453" y="362"/>
                  </a:lnTo>
                  <a:lnTo>
                    <a:pt x="2308" y="0"/>
                  </a:lnTo>
                  <a:lnTo>
                    <a:pt x="4434" y="0"/>
                  </a:lnTo>
                  <a:lnTo>
                    <a:pt x="6288" y="362"/>
                  </a:lnTo>
                  <a:lnTo>
                    <a:pt x="6741" y="905"/>
                  </a:lnTo>
                  <a:lnTo>
                    <a:pt x="4886" y="1267"/>
                  </a:lnTo>
                  <a:lnTo>
                    <a:pt x="1810" y="1267"/>
                  </a:lnTo>
                  <a:close/>
                </a:path>
              </a:pathLst>
            </a:custGeom>
            <a:gradFill>
              <a:gsLst>
                <a:gs pos="0">
                  <a:srgbClr val="CBA248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 rot="1800170">
              <a:off x="-456119" y="1248868"/>
              <a:ext cx="48020" cy="7106"/>
            </a:xfrm>
            <a:custGeom>
              <a:rect b="b" l="l" r="r" t="t"/>
              <a:pathLst>
                <a:path extrusionOk="0" h="770" w="5203">
                  <a:moveTo>
                    <a:pt x="1" y="407"/>
                  </a:moveTo>
                  <a:lnTo>
                    <a:pt x="1" y="407"/>
                  </a:lnTo>
                  <a:lnTo>
                    <a:pt x="46" y="317"/>
                  </a:lnTo>
                  <a:lnTo>
                    <a:pt x="182" y="226"/>
                  </a:lnTo>
                  <a:lnTo>
                    <a:pt x="770" y="91"/>
                  </a:lnTo>
                  <a:lnTo>
                    <a:pt x="1584" y="45"/>
                  </a:lnTo>
                  <a:lnTo>
                    <a:pt x="2579" y="0"/>
                  </a:lnTo>
                  <a:lnTo>
                    <a:pt x="2579" y="0"/>
                  </a:lnTo>
                  <a:lnTo>
                    <a:pt x="3620" y="45"/>
                  </a:lnTo>
                  <a:lnTo>
                    <a:pt x="4434" y="91"/>
                  </a:lnTo>
                  <a:lnTo>
                    <a:pt x="4977" y="226"/>
                  </a:lnTo>
                  <a:lnTo>
                    <a:pt x="5157" y="317"/>
                  </a:lnTo>
                  <a:lnTo>
                    <a:pt x="5203" y="407"/>
                  </a:lnTo>
                  <a:lnTo>
                    <a:pt x="5203" y="407"/>
                  </a:lnTo>
                  <a:lnTo>
                    <a:pt x="5157" y="453"/>
                  </a:lnTo>
                  <a:lnTo>
                    <a:pt x="4977" y="543"/>
                  </a:lnTo>
                  <a:lnTo>
                    <a:pt x="4434" y="679"/>
                  </a:lnTo>
                  <a:lnTo>
                    <a:pt x="3620" y="769"/>
                  </a:lnTo>
                  <a:lnTo>
                    <a:pt x="2579" y="769"/>
                  </a:lnTo>
                  <a:lnTo>
                    <a:pt x="2579" y="769"/>
                  </a:lnTo>
                  <a:lnTo>
                    <a:pt x="1584" y="769"/>
                  </a:lnTo>
                  <a:lnTo>
                    <a:pt x="770" y="679"/>
                  </a:lnTo>
                  <a:lnTo>
                    <a:pt x="182" y="543"/>
                  </a:lnTo>
                  <a:lnTo>
                    <a:pt x="46" y="453"/>
                  </a:lnTo>
                  <a:lnTo>
                    <a:pt x="1" y="407"/>
                  </a:lnTo>
                  <a:lnTo>
                    <a:pt x="1" y="407"/>
                  </a:lnTo>
                  <a:close/>
                </a:path>
              </a:pathLst>
            </a:custGeom>
            <a:gradFill>
              <a:gsLst>
                <a:gs pos="0">
                  <a:srgbClr val="CBA248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 rot="1800170">
              <a:off x="-468433" y="1253313"/>
              <a:ext cx="62214" cy="16290"/>
            </a:xfrm>
            <a:custGeom>
              <a:rect b="b" l="l" r="r" t="t"/>
              <a:pathLst>
                <a:path extrusionOk="0" h="1765" w="6741">
                  <a:moveTo>
                    <a:pt x="1" y="1267"/>
                  </a:moveTo>
                  <a:lnTo>
                    <a:pt x="1810" y="1765"/>
                  </a:lnTo>
                  <a:lnTo>
                    <a:pt x="4886" y="1765"/>
                  </a:lnTo>
                  <a:lnTo>
                    <a:pt x="6741" y="1267"/>
                  </a:lnTo>
                  <a:lnTo>
                    <a:pt x="6741" y="46"/>
                  </a:lnTo>
                  <a:lnTo>
                    <a:pt x="4886" y="408"/>
                  </a:lnTo>
                  <a:lnTo>
                    <a:pt x="1810" y="408"/>
                  </a:lnTo>
                  <a:lnTo>
                    <a:pt x="1" y="0"/>
                  </a:lnTo>
                  <a:lnTo>
                    <a:pt x="1" y="1267"/>
                  </a:lnTo>
                  <a:close/>
                </a:path>
              </a:pathLst>
            </a:custGeom>
            <a:gradFill>
              <a:gsLst>
                <a:gs pos="0">
                  <a:srgbClr val="CBA248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19"/>
          <p:cNvGrpSpPr/>
          <p:nvPr/>
        </p:nvGrpSpPr>
        <p:grpSpPr>
          <a:xfrm>
            <a:off x="775138" y="1114309"/>
            <a:ext cx="205200" cy="205200"/>
            <a:chOff x="2160981" y="3386809"/>
            <a:chExt cx="205200" cy="205200"/>
          </a:xfrm>
        </p:grpSpPr>
        <p:sp>
          <p:nvSpPr>
            <p:cNvPr id="138" name="Google Shape;138;p19"/>
            <p:cNvSpPr/>
            <p:nvPr/>
          </p:nvSpPr>
          <p:spPr>
            <a:xfrm rot="2700000">
              <a:off x="2191032" y="3416860"/>
              <a:ext cx="145098" cy="145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 rot="2700000">
              <a:off x="2180200" y="3483647"/>
              <a:ext cx="166736" cy="1187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19"/>
          <p:cNvGrpSpPr/>
          <p:nvPr/>
        </p:nvGrpSpPr>
        <p:grpSpPr>
          <a:xfrm>
            <a:off x="8127963" y="1114309"/>
            <a:ext cx="205200" cy="205200"/>
            <a:chOff x="2160981" y="3386809"/>
            <a:chExt cx="205200" cy="205200"/>
          </a:xfrm>
        </p:grpSpPr>
        <p:sp>
          <p:nvSpPr>
            <p:cNvPr id="141" name="Google Shape;141;p19"/>
            <p:cNvSpPr/>
            <p:nvPr/>
          </p:nvSpPr>
          <p:spPr>
            <a:xfrm rot="2700000">
              <a:off x="2191032" y="3416860"/>
              <a:ext cx="145098" cy="145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9"/>
            <p:cNvSpPr/>
            <p:nvPr/>
          </p:nvSpPr>
          <p:spPr>
            <a:xfrm rot="2700000">
              <a:off x="2180200" y="3483647"/>
              <a:ext cx="166736" cy="1187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3" type="ctrTitle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4" type="subTitle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5" type="ctrTitle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6" type="subTitle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7" type="ctrTitle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8" type="subTitle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9" type="ctrTitle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13" type="ctrTitle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hasCustomPrompt="1" idx="14" type="title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/>
          <p:nvPr>
            <p:ph hasCustomPrompt="1" idx="15" type="title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/>
          <p:nvPr>
            <p:ph hasCustomPrompt="1" idx="16" type="title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/>
          <p:nvPr>
            <p:ph hasCustomPrompt="1" idx="17" type="title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/>
          <p:nvPr>
            <p:ph hasCustomPrompt="1" idx="18" type="title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 txBox="1"/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1" name="Google Shape;41;p4"/>
          <p:cNvSpPr txBox="1"/>
          <p:nvPr>
            <p:ph hasCustomPrompt="1" idx="2" type="title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 flipH="1">
            <a:off x="-447675" y="-42125"/>
            <a:ext cx="5743575" cy="5200650"/>
          </a:xfrm>
          <a:custGeom>
            <a:rect b="b" l="l" r="r" t="t"/>
            <a:pathLst>
              <a:path extrusionOk="0" h="208026" w="229743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44" name="Google Shape;44;p5"/>
          <p:cNvSpPr txBox="1"/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4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2" type="ctrTitle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9" name="Google Shape;49;p6"/>
          <p:cNvSpPr txBox="1"/>
          <p:nvPr>
            <p:ph idx="1" type="subTitle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0" name="Google Shape;50;p6"/>
          <p:cNvSpPr txBox="1"/>
          <p:nvPr>
            <p:ph idx="3" type="ctrTitle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1" name="Google Shape;51;p6"/>
          <p:cNvSpPr txBox="1"/>
          <p:nvPr>
            <p:ph idx="4" type="subTitle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2" name="Google Shape;52;p6"/>
          <p:cNvSpPr txBox="1"/>
          <p:nvPr>
            <p:ph idx="5" type="ctrTitle"/>
          </p:nvPr>
        </p:nvSpPr>
        <p:spPr>
          <a:xfrm flipH="1">
            <a:off x="3257125" y="1763240"/>
            <a:ext cx="10371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6"/>
          <p:cNvSpPr txBox="1"/>
          <p:nvPr>
            <p:ph idx="6" type="subTitle"/>
          </p:nvPr>
        </p:nvSpPr>
        <p:spPr>
          <a:xfrm flipH="1">
            <a:off x="3026513" y="1972515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4" name="Google Shape;54;p6"/>
          <p:cNvSpPr txBox="1"/>
          <p:nvPr>
            <p:ph idx="7" type="ctrTitle"/>
          </p:nvPr>
        </p:nvSpPr>
        <p:spPr>
          <a:xfrm flipH="1">
            <a:off x="6445175" y="1763240"/>
            <a:ext cx="10371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6"/>
          <p:cNvSpPr txBox="1"/>
          <p:nvPr>
            <p:ph idx="8" type="subTitle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85">
          <p15:clr>
            <a:srgbClr val="FA7B17"/>
          </p15:clr>
        </p15:guide>
        <p15:guide id="2" orient="horz" pos="146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 flipH="1">
            <a:off x="4308501" y="-424791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7"/>
          <p:cNvSpPr/>
          <p:nvPr/>
        </p:nvSpPr>
        <p:spPr>
          <a:xfrm flipH="1">
            <a:off x="7518426" y="-424791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 txBox="1"/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0" name="Google Shape;60;p7"/>
          <p:cNvSpPr txBox="1"/>
          <p:nvPr>
            <p:ph hasCustomPrompt="1" idx="2" type="title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2">
  <p:cSld name="CUSTOM_15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63" name="Google Shape;63;p8"/>
            <p:cNvSpPr/>
            <p:nvPr/>
          </p:nvSpPr>
          <p:spPr>
            <a:xfrm>
              <a:off x="266700" y="-9525"/>
              <a:ext cx="2838488" cy="5210133"/>
            </a:xfrm>
            <a:custGeom>
              <a:rect b="b" l="l" r="r" t="t"/>
              <a:pathLst>
                <a:path extrusionOk="0" h="204359" w="11049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64" name="Google Shape;64;p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8"/>
          <p:cNvSpPr txBox="1"/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2" type="ctrTitle"/>
          </p:nvPr>
        </p:nvSpPr>
        <p:spPr>
          <a:xfrm>
            <a:off x="5739302" y="1659506"/>
            <a:ext cx="29001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8"/>
          <p:cNvSpPr txBox="1"/>
          <p:nvPr>
            <p:ph idx="1" type="subTitle"/>
          </p:nvPr>
        </p:nvSpPr>
        <p:spPr>
          <a:xfrm>
            <a:off x="5739302" y="2513494"/>
            <a:ext cx="25050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3">
  <p:cSld name="CUSTOM_15_1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ctrTitle"/>
          </p:nvPr>
        </p:nvSpPr>
        <p:spPr>
          <a:xfrm flipH="1">
            <a:off x="6795803" y="405336"/>
            <a:ext cx="1737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2" type="ctrTitle"/>
          </p:nvPr>
        </p:nvSpPr>
        <p:spPr>
          <a:xfrm flipH="1">
            <a:off x="720000" y="1982325"/>
            <a:ext cx="26715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1" type="subTitle"/>
          </p:nvPr>
        </p:nvSpPr>
        <p:spPr>
          <a:xfrm flipH="1">
            <a:off x="1264200" y="2513497"/>
            <a:ext cx="2127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3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-38250" y="-19125"/>
            <a:ext cx="3403525" cy="5213625"/>
          </a:xfrm>
          <a:custGeom>
            <a:rect b="b" l="l" r="r" t="t"/>
            <a:pathLst>
              <a:path extrusionOk="0" h="208545" w="136141">
                <a:moveTo>
                  <a:pt x="114980" y="0"/>
                </a:moveTo>
                <a:lnTo>
                  <a:pt x="136141" y="208545"/>
                </a:lnTo>
                <a:lnTo>
                  <a:pt x="0" y="208545"/>
                </a:lnTo>
                <a:lnTo>
                  <a:pt x="0" y="2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4" name="Google Shape;74;p10"/>
          <p:cNvSpPr/>
          <p:nvPr/>
        </p:nvSpPr>
        <p:spPr>
          <a:xfrm>
            <a:off x="5729875" y="-6374"/>
            <a:ext cx="3792300" cy="5149875"/>
          </a:xfrm>
          <a:custGeom>
            <a:rect b="b" l="l" r="r" t="t"/>
            <a:pathLst>
              <a:path extrusionOk="0" h="205995" w="151692">
                <a:moveTo>
                  <a:pt x="34162" y="510"/>
                </a:moveTo>
                <a:lnTo>
                  <a:pt x="0" y="205995"/>
                </a:lnTo>
                <a:lnTo>
                  <a:pt x="140729" y="205995"/>
                </a:lnTo>
                <a:lnTo>
                  <a:pt x="151692" y="177186"/>
                </a:lnTo>
                <a:lnTo>
                  <a:pt x="1409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75" name="Google Shape;75;p10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76" name="Google Shape;76;p10"/>
          <p:cNvSpPr txBox="1"/>
          <p:nvPr>
            <p:ph idx="2" type="ctrTitle"/>
          </p:nvPr>
        </p:nvSpPr>
        <p:spPr>
          <a:xfrm flipH="1">
            <a:off x="719975" y="2423575"/>
            <a:ext cx="13743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subTitle"/>
          </p:nvPr>
        </p:nvSpPr>
        <p:spPr>
          <a:xfrm flipH="1">
            <a:off x="720000" y="2954750"/>
            <a:ext cx="19851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0"/>
          <p:cNvSpPr txBox="1"/>
          <p:nvPr>
            <p:ph idx="3" type="ctrTitle"/>
          </p:nvPr>
        </p:nvSpPr>
        <p:spPr>
          <a:xfrm flipH="1">
            <a:off x="3884850" y="2423575"/>
            <a:ext cx="13743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4" type="subTitle"/>
          </p:nvPr>
        </p:nvSpPr>
        <p:spPr>
          <a:xfrm flipH="1">
            <a:off x="3579450" y="2954750"/>
            <a:ext cx="19851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5" type="ctrTitle"/>
          </p:nvPr>
        </p:nvSpPr>
        <p:spPr>
          <a:xfrm flipH="1">
            <a:off x="7043225" y="2423575"/>
            <a:ext cx="13743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idx="6" type="subTitle"/>
          </p:nvPr>
        </p:nvSpPr>
        <p:spPr>
          <a:xfrm flipH="1">
            <a:off x="6432425" y="2954750"/>
            <a:ext cx="19851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ctrTitle"/>
          </p:nvPr>
        </p:nvSpPr>
        <p:spPr>
          <a:xfrm>
            <a:off x="-180075" y="1054800"/>
            <a:ext cx="4134000" cy="3269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latin typeface="Assistant"/>
                <a:ea typeface="Assistant"/>
                <a:cs typeface="Assistant"/>
                <a:sym typeface="Assistant"/>
              </a:rPr>
              <a:t>Through the Social Lens:</a:t>
            </a:r>
            <a:r>
              <a:rPr b="0" lang="en" sz="4300"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 b="0" sz="43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300">
                <a:latin typeface="Assistant"/>
                <a:ea typeface="Assistant"/>
                <a:cs typeface="Assistant"/>
                <a:sym typeface="Assistant"/>
              </a:rPr>
              <a:t>Improving Adobe’s Marketing Effort Accuracy</a:t>
            </a:r>
            <a:endParaRPr b="0" sz="42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48" name="Google Shape;148;p20"/>
          <p:cNvSpPr txBox="1"/>
          <p:nvPr>
            <p:ph idx="1" type="subTitle"/>
          </p:nvPr>
        </p:nvSpPr>
        <p:spPr>
          <a:xfrm>
            <a:off x="5388350" y="2903934"/>
            <a:ext cx="3340500" cy="16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Presented By: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Victoria Capobianco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Ziyao Cui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Eric Hong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Joshua Rotuna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Advisor: Dr. Kala Seal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Adobe Sponsor: Ryan Komagome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825" y="806050"/>
            <a:ext cx="4600177" cy="258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2780100" y="2134800"/>
            <a:ext cx="38742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900">
                <a:latin typeface="Assistant"/>
                <a:ea typeface="Assistant"/>
                <a:cs typeface="Assistant"/>
                <a:sym typeface="Assistant"/>
              </a:rPr>
              <a:t>2. Investigation &amp; Methodology</a:t>
            </a:r>
            <a:endParaRPr b="1" sz="3900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/>
          <p:nvPr/>
        </p:nvSpPr>
        <p:spPr>
          <a:xfrm>
            <a:off x="1487025" y="1459040"/>
            <a:ext cx="2360700" cy="21408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3630150" y="4083275"/>
            <a:ext cx="2360825" cy="1050900"/>
          </a:xfrm>
          <a:prstGeom prst="flowChartManualOperation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 txBox="1"/>
          <p:nvPr/>
        </p:nvSpPr>
        <p:spPr>
          <a:xfrm>
            <a:off x="4189099" y="4192925"/>
            <a:ext cx="124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Internal Marketing Mix Model 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52" name="Google Shape;252;p30"/>
          <p:cNvSpPr/>
          <p:nvPr/>
        </p:nvSpPr>
        <p:spPr>
          <a:xfrm>
            <a:off x="2045625" y="1966975"/>
            <a:ext cx="1243500" cy="9474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0"/>
          <p:cNvSpPr txBox="1"/>
          <p:nvPr/>
        </p:nvSpPr>
        <p:spPr>
          <a:xfrm>
            <a:off x="2081625" y="2132875"/>
            <a:ext cx="117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Correlation Analysis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375" y="136600"/>
            <a:ext cx="1171400" cy="11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4397" y="-2"/>
            <a:ext cx="2244251" cy="1234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30"/>
          <p:cNvCxnSpPr>
            <a:stCxn id="254" idx="2"/>
            <a:endCxn id="252" idx="0"/>
          </p:cNvCxnSpPr>
          <p:nvPr/>
        </p:nvCxnSpPr>
        <p:spPr>
          <a:xfrm>
            <a:off x="2290075" y="1308000"/>
            <a:ext cx="377400" cy="659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30"/>
          <p:cNvCxnSpPr>
            <a:stCxn id="255" idx="2"/>
            <a:endCxn id="252" idx="0"/>
          </p:cNvCxnSpPr>
          <p:nvPr/>
        </p:nvCxnSpPr>
        <p:spPr>
          <a:xfrm flipH="1">
            <a:off x="2667323" y="1234374"/>
            <a:ext cx="2119200" cy="732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30"/>
          <p:cNvCxnSpPr>
            <a:stCxn id="255" idx="2"/>
            <a:endCxn id="259" idx="0"/>
          </p:cNvCxnSpPr>
          <p:nvPr/>
        </p:nvCxnSpPr>
        <p:spPr>
          <a:xfrm>
            <a:off x="4786523" y="1234374"/>
            <a:ext cx="24000" cy="898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30"/>
          <p:cNvSpPr txBox="1"/>
          <p:nvPr/>
        </p:nvSpPr>
        <p:spPr>
          <a:xfrm>
            <a:off x="6468700" y="115200"/>
            <a:ext cx="150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External Factors</a:t>
            </a:r>
            <a:endParaRPr b="1"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261" name="Google Shape;261;p30"/>
          <p:cNvCxnSpPr>
            <a:stCxn id="252" idx="2"/>
            <a:endCxn id="250" idx="0"/>
          </p:cNvCxnSpPr>
          <p:nvPr/>
        </p:nvCxnSpPr>
        <p:spPr>
          <a:xfrm flipH="1" rot="-5400000">
            <a:off x="3154575" y="2427175"/>
            <a:ext cx="1168800" cy="21432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30"/>
          <p:cNvSpPr txBox="1"/>
          <p:nvPr>
            <p:ph idx="1" type="subTitle"/>
          </p:nvPr>
        </p:nvSpPr>
        <p:spPr>
          <a:xfrm flipH="1">
            <a:off x="0" y="4451100"/>
            <a:ext cx="3761100" cy="692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Data Exploration &amp; Correlation Analysis</a:t>
            </a:r>
            <a:endParaRPr b="1" sz="2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idx="4294967295" type="ctrTitle"/>
          </p:nvPr>
        </p:nvSpPr>
        <p:spPr>
          <a:xfrm>
            <a:off x="0" y="105725"/>
            <a:ext cx="51435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Visualizations</a:t>
            </a:r>
            <a:endParaRPr/>
          </a:p>
        </p:txBody>
      </p:sp>
      <p:sp>
        <p:nvSpPr>
          <p:cNvPr id="268" name="Google Shape;268;p31"/>
          <p:cNvSpPr txBox="1"/>
          <p:nvPr/>
        </p:nvSpPr>
        <p:spPr>
          <a:xfrm rot="-5400000">
            <a:off x="934425" y="2371650"/>
            <a:ext cx="9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 ExtraLight"/>
                <a:ea typeface="Assistant ExtraLight"/>
                <a:cs typeface="Assistant ExtraLight"/>
                <a:sym typeface="Assistant ExtraLight"/>
              </a:rPr>
              <a:t>Millions</a:t>
            </a:r>
            <a:endParaRPr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sp>
        <p:nvSpPr>
          <p:cNvPr id="269" name="Google Shape;269;p31"/>
          <p:cNvSpPr txBox="1"/>
          <p:nvPr/>
        </p:nvSpPr>
        <p:spPr>
          <a:xfrm>
            <a:off x="145100" y="1015650"/>
            <a:ext cx="129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Weekly Sales Trend Over Time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70" name="Google Shape;2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763" y="686325"/>
            <a:ext cx="6091448" cy="43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8673" y="584075"/>
            <a:ext cx="1221477" cy="47726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1"/>
          <p:cNvSpPr/>
          <p:nvPr/>
        </p:nvSpPr>
        <p:spPr>
          <a:xfrm>
            <a:off x="5725500" y="2571750"/>
            <a:ext cx="652800" cy="831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1"/>
          <p:cNvSpPr txBox="1"/>
          <p:nvPr/>
        </p:nvSpPr>
        <p:spPr>
          <a:xfrm>
            <a:off x="2563900" y="2171550"/>
            <a:ext cx="95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Mid 2020</a:t>
            </a:r>
            <a:endParaRPr>
              <a:solidFill>
                <a:srgbClr val="FF0000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sp>
        <p:nvSpPr>
          <p:cNvPr id="274" name="Google Shape;274;p31"/>
          <p:cNvSpPr/>
          <p:nvPr/>
        </p:nvSpPr>
        <p:spPr>
          <a:xfrm>
            <a:off x="2563900" y="893975"/>
            <a:ext cx="652800" cy="831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2"/>
          <p:cNvPicPr preferRelativeResize="0"/>
          <p:nvPr/>
        </p:nvPicPr>
        <p:blipFill rotWithShape="1">
          <a:blip r:embed="rId3">
            <a:alphaModFix/>
          </a:blip>
          <a:srcRect b="23960" l="0" r="0" t="0"/>
          <a:stretch/>
        </p:blipFill>
        <p:spPr>
          <a:xfrm>
            <a:off x="432525" y="1632550"/>
            <a:ext cx="2101000" cy="8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2"/>
          <p:cNvSpPr txBox="1"/>
          <p:nvPr/>
        </p:nvSpPr>
        <p:spPr>
          <a:xfrm>
            <a:off x="602125" y="478800"/>
            <a:ext cx="153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Weekly Sales Of Four Products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81" name="Google Shape;28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9575" y="0"/>
            <a:ext cx="55544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2"/>
          <p:cNvSpPr/>
          <p:nvPr/>
        </p:nvSpPr>
        <p:spPr>
          <a:xfrm>
            <a:off x="4506450" y="464025"/>
            <a:ext cx="228000" cy="228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"/>
          <p:cNvSpPr/>
          <p:nvPr/>
        </p:nvSpPr>
        <p:spPr>
          <a:xfrm>
            <a:off x="7222750" y="464025"/>
            <a:ext cx="228000" cy="228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2"/>
          <p:cNvSpPr/>
          <p:nvPr/>
        </p:nvSpPr>
        <p:spPr>
          <a:xfrm>
            <a:off x="751625" y="1930650"/>
            <a:ext cx="228000" cy="4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/>
          <p:nvPr>
            <p:ph idx="1" type="body"/>
          </p:nvPr>
        </p:nvSpPr>
        <p:spPr>
          <a:xfrm>
            <a:off x="720000" y="1344425"/>
            <a:ext cx="37716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3"/>
          <p:cNvSpPr txBox="1"/>
          <p:nvPr>
            <p:ph type="ctrTitle"/>
          </p:nvPr>
        </p:nvSpPr>
        <p:spPr>
          <a:xfrm>
            <a:off x="3081000" y="195461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Developing Data Stream</a:t>
            </a:r>
            <a:endParaRPr sz="2100"/>
          </a:p>
        </p:txBody>
      </p:sp>
      <p:pic>
        <p:nvPicPr>
          <p:cNvPr id="291" name="Google Shape;2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76" y="3280301"/>
            <a:ext cx="8426450" cy="16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26" y="1247062"/>
            <a:ext cx="6997199" cy="15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 txBox="1"/>
          <p:nvPr/>
        </p:nvSpPr>
        <p:spPr>
          <a:xfrm>
            <a:off x="471875" y="884550"/>
            <a:ext cx="13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 ExtraLight"/>
                <a:ea typeface="Assistant ExtraLight"/>
                <a:cs typeface="Assistant ExtraLight"/>
                <a:sym typeface="Assistant ExtraLight"/>
              </a:rPr>
              <a:t>Sales Variance</a:t>
            </a:r>
            <a:endParaRPr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sp>
        <p:nvSpPr>
          <p:cNvPr id="294" name="Google Shape;294;p33"/>
          <p:cNvSpPr txBox="1"/>
          <p:nvPr/>
        </p:nvSpPr>
        <p:spPr>
          <a:xfrm>
            <a:off x="471875" y="2925650"/>
            <a:ext cx="195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 ExtraLight"/>
                <a:ea typeface="Assistant ExtraLight"/>
                <a:cs typeface="Assistant ExtraLight"/>
                <a:sym typeface="Assistant ExtraLight"/>
              </a:rPr>
              <a:t>Data from Sprinklr</a:t>
            </a:r>
            <a:endParaRPr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sp>
        <p:nvSpPr>
          <p:cNvPr id="295" name="Google Shape;295;p33"/>
          <p:cNvSpPr/>
          <p:nvPr/>
        </p:nvSpPr>
        <p:spPr>
          <a:xfrm>
            <a:off x="3141225" y="1574225"/>
            <a:ext cx="123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3"/>
          <p:cNvSpPr/>
          <p:nvPr/>
        </p:nvSpPr>
        <p:spPr>
          <a:xfrm>
            <a:off x="3141225" y="1813675"/>
            <a:ext cx="123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3"/>
          <p:cNvSpPr/>
          <p:nvPr/>
        </p:nvSpPr>
        <p:spPr>
          <a:xfrm>
            <a:off x="3141225" y="2299800"/>
            <a:ext cx="123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3"/>
          <p:cNvSpPr/>
          <p:nvPr/>
        </p:nvSpPr>
        <p:spPr>
          <a:xfrm>
            <a:off x="3141225" y="2546988"/>
            <a:ext cx="123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3"/>
          <p:cNvSpPr/>
          <p:nvPr/>
        </p:nvSpPr>
        <p:spPr>
          <a:xfrm>
            <a:off x="4339275" y="2547000"/>
            <a:ext cx="123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3"/>
          <p:cNvSpPr/>
          <p:nvPr/>
        </p:nvSpPr>
        <p:spPr>
          <a:xfrm>
            <a:off x="4339275" y="2299800"/>
            <a:ext cx="123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3"/>
          <p:cNvSpPr/>
          <p:nvPr/>
        </p:nvSpPr>
        <p:spPr>
          <a:xfrm>
            <a:off x="3141225" y="2056738"/>
            <a:ext cx="123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3"/>
          <p:cNvSpPr/>
          <p:nvPr/>
        </p:nvSpPr>
        <p:spPr>
          <a:xfrm>
            <a:off x="4339275" y="2052600"/>
            <a:ext cx="123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3"/>
          <p:cNvSpPr/>
          <p:nvPr/>
        </p:nvSpPr>
        <p:spPr>
          <a:xfrm>
            <a:off x="4339275" y="1805400"/>
            <a:ext cx="123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3"/>
          <p:cNvSpPr/>
          <p:nvPr/>
        </p:nvSpPr>
        <p:spPr>
          <a:xfrm>
            <a:off x="4339275" y="1558200"/>
            <a:ext cx="123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3"/>
          <p:cNvSpPr/>
          <p:nvPr/>
        </p:nvSpPr>
        <p:spPr>
          <a:xfrm>
            <a:off x="5608225" y="1558200"/>
            <a:ext cx="123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3"/>
          <p:cNvSpPr/>
          <p:nvPr/>
        </p:nvSpPr>
        <p:spPr>
          <a:xfrm>
            <a:off x="6478825" y="1574225"/>
            <a:ext cx="123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3"/>
          <p:cNvSpPr/>
          <p:nvPr/>
        </p:nvSpPr>
        <p:spPr>
          <a:xfrm>
            <a:off x="5608225" y="1805400"/>
            <a:ext cx="123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3"/>
          <p:cNvSpPr/>
          <p:nvPr/>
        </p:nvSpPr>
        <p:spPr>
          <a:xfrm>
            <a:off x="5608225" y="2052600"/>
            <a:ext cx="123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3"/>
          <p:cNvSpPr/>
          <p:nvPr/>
        </p:nvSpPr>
        <p:spPr>
          <a:xfrm>
            <a:off x="5608225" y="2299800"/>
            <a:ext cx="123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3"/>
          <p:cNvSpPr/>
          <p:nvPr/>
        </p:nvSpPr>
        <p:spPr>
          <a:xfrm>
            <a:off x="5608225" y="2547000"/>
            <a:ext cx="123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3"/>
          <p:cNvSpPr/>
          <p:nvPr/>
        </p:nvSpPr>
        <p:spPr>
          <a:xfrm>
            <a:off x="6478825" y="1813675"/>
            <a:ext cx="123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3"/>
          <p:cNvSpPr/>
          <p:nvPr/>
        </p:nvSpPr>
        <p:spPr>
          <a:xfrm>
            <a:off x="6478825" y="2053125"/>
            <a:ext cx="123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3"/>
          <p:cNvSpPr/>
          <p:nvPr/>
        </p:nvSpPr>
        <p:spPr>
          <a:xfrm>
            <a:off x="6478825" y="2292575"/>
            <a:ext cx="123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3"/>
          <p:cNvSpPr/>
          <p:nvPr/>
        </p:nvSpPr>
        <p:spPr>
          <a:xfrm>
            <a:off x="6478825" y="2546988"/>
            <a:ext cx="123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3"/>
          <p:cNvSpPr/>
          <p:nvPr/>
        </p:nvSpPr>
        <p:spPr>
          <a:xfrm>
            <a:off x="7132225" y="1558200"/>
            <a:ext cx="123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3"/>
          <p:cNvSpPr/>
          <p:nvPr/>
        </p:nvSpPr>
        <p:spPr>
          <a:xfrm>
            <a:off x="7132225" y="1813675"/>
            <a:ext cx="123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3"/>
          <p:cNvSpPr/>
          <p:nvPr/>
        </p:nvSpPr>
        <p:spPr>
          <a:xfrm>
            <a:off x="7132225" y="2069150"/>
            <a:ext cx="123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3"/>
          <p:cNvSpPr/>
          <p:nvPr/>
        </p:nvSpPr>
        <p:spPr>
          <a:xfrm>
            <a:off x="7132225" y="2324625"/>
            <a:ext cx="123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3"/>
          <p:cNvSpPr/>
          <p:nvPr/>
        </p:nvSpPr>
        <p:spPr>
          <a:xfrm>
            <a:off x="7132225" y="2546988"/>
            <a:ext cx="123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75" y="2813700"/>
            <a:ext cx="6128525" cy="228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25" y="2889103"/>
            <a:ext cx="239450" cy="2240547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4"/>
          <p:cNvSpPr txBox="1"/>
          <p:nvPr/>
        </p:nvSpPr>
        <p:spPr>
          <a:xfrm>
            <a:off x="6763625" y="3368325"/>
            <a:ext cx="20919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 ExtraLight"/>
                <a:ea typeface="Assistant ExtraLight"/>
                <a:cs typeface="Assistant ExtraLight"/>
                <a:sym typeface="Assistant ExtraLight"/>
              </a:rPr>
              <a:t>Adstock:</a:t>
            </a:r>
            <a:endParaRPr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4444"/>
                </a:solidFill>
              </a:rPr>
              <a:t>A</a:t>
            </a:r>
            <a:r>
              <a:rPr lang="en" sz="800">
                <a:solidFill>
                  <a:srgbClr val="444444"/>
                </a:solidFill>
              </a:rPr>
              <a:t>t</a:t>
            </a:r>
            <a:r>
              <a:rPr lang="en" sz="1100">
                <a:solidFill>
                  <a:srgbClr val="444444"/>
                </a:solidFill>
              </a:rPr>
              <a:t> = X</a:t>
            </a:r>
            <a:r>
              <a:rPr lang="en" sz="800">
                <a:solidFill>
                  <a:srgbClr val="444444"/>
                </a:solidFill>
              </a:rPr>
              <a:t>t</a:t>
            </a:r>
            <a:r>
              <a:rPr lang="en" sz="1100">
                <a:solidFill>
                  <a:srgbClr val="444444"/>
                </a:solidFill>
              </a:rPr>
              <a:t> + adstock rate * A</a:t>
            </a:r>
            <a:r>
              <a:rPr lang="en" sz="800">
                <a:solidFill>
                  <a:srgbClr val="444444"/>
                </a:solidFill>
              </a:rPr>
              <a:t>t-1</a:t>
            </a:r>
            <a:endParaRPr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pic>
        <p:nvPicPr>
          <p:cNvPr id="328" name="Google Shape;328;p34"/>
          <p:cNvPicPr preferRelativeResize="0"/>
          <p:nvPr/>
        </p:nvPicPr>
        <p:blipFill rotWithShape="1">
          <a:blip r:embed="rId5">
            <a:alphaModFix/>
          </a:blip>
          <a:srcRect b="0" l="0" r="8634" t="0"/>
          <a:stretch/>
        </p:blipFill>
        <p:spPr>
          <a:xfrm>
            <a:off x="141550" y="763450"/>
            <a:ext cx="8250051" cy="20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4"/>
          <p:cNvSpPr/>
          <p:nvPr/>
        </p:nvSpPr>
        <p:spPr>
          <a:xfrm>
            <a:off x="4241200" y="1737800"/>
            <a:ext cx="123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4241200" y="1928250"/>
            <a:ext cx="123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4"/>
          <p:cNvSpPr/>
          <p:nvPr/>
        </p:nvSpPr>
        <p:spPr>
          <a:xfrm>
            <a:off x="4241200" y="2118700"/>
            <a:ext cx="123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4"/>
          <p:cNvSpPr/>
          <p:nvPr/>
        </p:nvSpPr>
        <p:spPr>
          <a:xfrm>
            <a:off x="4241200" y="2292450"/>
            <a:ext cx="123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4"/>
          <p:cNvSpPr/>
          <p:nvPr/>
        </p:nvSpPr>
        <p:spPr>
          <a:xfrm>
            <a:off x="4241200" y="2466200"/>
            <a:ext cx="123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4"/>
          <p:cNvSpPr/>
          <p:nvPr/>
        </p:nvSpPr>
        <p:spPr>
          <a:xfrm>
            <a:off x="4241200" y="2639950"/>
            <a:ext cx="123300" cy="1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"/>
          <p:cNvSpPr txBox="1"/>
          <p:nvPr>
            <p:ph idx="1" type="body"/>
          </p:nvPr>
        </p:nvSpPr>
        <p:spPr>
          <a:xfrm>
            <a:off x="720000" y="1183700"/>
            <a:ext cx="6245100" cy="32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Social Mentions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Correlation of individual Adobe product with different types of sentiments on the mentions based on industry keyword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Weekly Lags of sentiment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Up to 8 weeks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Adstock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Weekly Lags</a:t>
            </a:r>
            <a:endParaRPr sz="1700"/>
          </a:p>
        </p:txBody>
      </p:sp>
      <p:sp>
        <p:nvSpPr>
          <p:cNvPr id="340" name="Google Shape;340;p35"/>
          <p:cNvSpPr txBox="1"/>
          <p:nvPr>
            <p:ph type="ctrTitle"/>
          </p:nvPr>
        </p:nvSpPr>
        <p:spPr>
          <a:xfrm>
            <a:off x="2963125" y="-5"/>
            <a:ext cx="34983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Exploratory Correlation Analyses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/>
          <p:nvPr/>
        </p:nvSpPr>
        <p:spPr>
          <a:xfrm>
            <a:off x="3630150" y="4273775"/>
            <a:ext cx="2360825" cy="860400"/>
          </a:xfrm>
          <a:prstGeom prst="flowChartManualOperation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6"/>
          <p:cNvSpPr txBox="1"/>
          <p:nvPr/>
        </p:nvSpPr>
        <p:spPr>
          <a:xfrm>
            <a:off x="4200775" y="4289500"/>
            <a:ext cx="117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Internal Marketing Mix Model</a:t>
            </a: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47" name="Google Shape;347;p36"/>
          <p:cNvSpPr/>
          <p:nvPr/>
        </p:nvSpPr>
        <p:spPr>
          <a:xfrm>
            <a:off x="2045625" y="2098050"/>
            <a:ext cx="1243500" cy="9474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6"/>
          <p:cNvSpPr txBox="1"/>
          <p:nvPr/>
        </p:nvSpPr>
        <p:spPr>
          <a:xfrm>
            <a:off x="2130825" y="2263875"/>
            <a:ext cx="107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Correlation Analysis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49" name="Google Shape;349;p36"/>
          <p:cNvSpPr txBox="1"/>
          <p:nvPr/>
        </p:nvSpPr>
        <p:spPr>
          <a:xfrm>
            <a:off x="6598200" y="2324300"/>
            <a:ext cx="107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Regression Model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350" name="Google Shape;3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650" y="66100"/>
            <a:ext cx="1171400" cy="11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247" y="34611"/>
            <a:ext cx="2244251" cy="1234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36"/>
          <p:cNvCxnSpPr>
            <a:stCxn id="350" idx="2"/>
            <a:endCxn id="347" idx="0"/>
          </p:cNvCxnSpPr>
          <p:nvPr/>
        </p:nvCxnSpPr>
        <p:spPr>
          <a:xfrm>
            <a:off x="2279350" y="1237500"/>
            <a:ext cx="387900" cy="860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" name="Google Shape;353;p36"/>
          <p:cNvCxnSpPr>
            <a:stCxn id="351" idx="2"/>
            <a:endCxn id="347" idx="0"/>
          </p:cNvCxnSpPr>
          <p:nvPr/>
        </p:nvCxnSpPr>
        <p:spPr>
          <a:xfrm flipH="1">
            <a:off x="2667473" y="1268986"/>
            <a:ext cx="2094900" cy="829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36"/>
          <p:cNvCxnSpPr>
            <a:stCxn id="351" idx="2"/>
            <a:endCxn id="355" idx="0"/>
          </p:cNvCxnSpPr>
          <p:nvPr/>
        </p:nvCxnSpPr>
        <p:spPr>
          <a:xfrm>
            <a:off x="4762373" y="1268986"/>
            <a:ext cx="48300" cy="815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36"/>
          <p:cNvCxnSpPr>
            <a:stCxn id="347" idx="2"/>
            <a:endCxn id="346" idx="0"/>
          </p:cNvCxnSpPr>
          <p:nvPr/>
        </p:nvCxnSpPr>
        <p:spPr>
          <a:xfrm flipH="1" rot="-5400000">
            <a:off x="3104925" y="2607900"/>
            <a:ext cx="1244100" cy="2119200"/>
          </a:xfrm>
          <a:prstGeom prst="curvedConnector3">
            <a:avLst>
              <a:gd fmla="val 49998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7" name="Google Shape;357;p36"/>
          <p:cNvSpPr txBox="1"/>
          <p:nvPr>
            <p:ph idx="1" type="subTitle"/>
          </p:nvPr>
        </p:nvSpPr>
        <p:spPr>
          <a:xfrm flipH="1">
            <a:off x="0" y="0"/>
            <a:ext cx="2667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Assistant"/>
                <a:ea typeface="Assistant"/>
                <a:cs typeface="Assistant"/>
                <a:sym typeface="Assistant"/>
              </a:rPr>
              <a:t>Analysis </a:t>
            </a:r>
            <a:endParaRPr b="1" sz="20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Assistant"/>
                <a:ea typeface="Assistant"/>
                <a:cs typeface="Assistant"/>
                <a:sym typeface="Assistant"/>
              </a:rPr>
              <a:t>Roadmap</a:t>
            </a:r>
            <a:endParaRPr b="1" sz="20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58" name="Google Shape;358;p36"/>
          <p:cNvSpPr txBox="1"/>
          <p:nvPr/>
        </p:nvSpPr>
        <p:spPr>
          <a:xfrm>
            <a:off x="2923150" y="3342500"/>
            <a:ext cx="12435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Data Stream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59" name="Google Shape;359;p36"/>
          <p:cNvSpPr/>
          <p:nvPr/>
        </p:nvSpPr>
        <p:spPr>
          <a:xfrm>
            <a:off x="1462725" y="1724975"/>
            <a:ext cx="2409300" cy="1665900"/>
          </a:xfrm>
          <a:prstGeom prst="mathMultiply">
            <a:avLst>
              <a:gd fmla="val 23520" name="adj1"/>
            </a:avLst>
          </a:prstGeom>
          <a:solidFill>
            <a:srgbClr val="FF2433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/>
          <p:nvPr/>
        </p:nvSpPr>
        <p:spPr>
          <a:xfrm>
            <a:off x="3523800" y="1326140"/>
            <a:ext cx="2360700" cy="21408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7"/>
          <p:cNvSpPr/>
          <p:nvPr/>
        </p:nvSpPr>
        <p:spPr>
          <a:xfrm>
            <a:off x="3630150" y="4083275"/>
            <a:ext cx="2360825" cy="1050900"/>
          </a:xfrm>
          <a:prstGeom prst="flowChartManualOperation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7"/>
          <p:cNvSpPr txBox="1"/>
          <p:nvPr/>
        </p:nvSpPr>
        <p:spPr>
          <a:xfrm>
            <a:off x="4189099" y="4192925"/>
            <a:ext cx="124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Internal Marketing Mix Model 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67" name="Google Shape;367;p37"/>
          <p:cNvSpPr/>
          <p:nvPr/>
        </p:nvSpPr>
        <p:spPr>
          <a:xfrm>
            <a:off x="2003025" y="1915050"/>
            <a:ext cx="1243500" cy="9474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7"/>
          <p:cNvSpPr/>
          <p:nvPr/>
        </p:nvSpPr>
        <p:spPr>
          <a:xfrm>
            <a:off x="4140613" y="1930788"/>
            <a:ext cx="1243500" cy="9474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7"/>
          <p:cNvSpPr txBox="1"/>
          <p:nvPr/>
        </p:nvSpPr>
        <p:spPr>
          <a:xfrm>
            <a:off x="2047125" y="2088838"/>
            <a:ext cx="111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Correlation Analysis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70" name="Google Shape;370;p37"/>
          <p:cNvSpPr txBox="1"/>
          <p:nvPr/>
        </p:nvSpPr>
        <p:spPr>
          <a:xfrm>
            <a:off x="4225725" y="2096700"/>
            <a:ext cx="107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Topic Modeling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371" name="Google Shape;37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375" y="69125"/>
            <a:ext cx="1171400" cy="11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247" y="37636"/>
            <a:ext cx="2244251" cy="1234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37"/>
          <p:cNvCxnSpPr>
            <a:stCxn id="371" idx="2"/>
            <a:endCxn id="368" idx="0"/>
          </p:cNvCxnSpPr>
          <p:nvPr/>
        </p:nvCxnSpPr>
        <p:spPr>
          <a:xfrm>
            <a:off x="2290075" y="1240525"/>
            <a:ext cx="2472300" cy="690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p37"/>
          <p:cNvCxnSpPr>
            <a:stCxn id="372" idx="2"/>
            <a:endCxn id="367" idx="0"/>
          </p:cNvCxnSpPr>
          <p:nvPr/>
        </p:nvCxnSpPr>
        <p:spPr>
          <a:xfrm flipH="1">
            <a:off x="2624873" y="1272011"/>
            <a:ext cx="2137500" cy="642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5" name="Google Shape;375;p37"/>
          <p:cNvCxnSpPr>
            <a:stCxn id="372" idx="2"/>
            <a:endCxn id="368" idx="0"/>
          </p:cNvCxnSpPr>
          <p:nvPr/>
        </p:nvCxnSpPr>
        <p:spPr>
          <a:xfrm>
            <a:off x="4762373" y="1272011"/>
            <a:ext cx="0" cy="658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6" name="Google Shape;376;p37"/>
          <p:cNvSpPr txBox="1"/>
          <p:nvPr/>
        </p:nvSpPr>
        <p:spPr>
          <a:xfrm>
            <a:off x="6468700" y="115200"/>
            <a:ext cx="150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External Factors</a:t>
            </a:r>
            <a:endParaRPr b="1"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377" name="Google Shape;377;p37"/>
          <p:cNvCxnSpPr>
            <a:stCxn id="367" idx="2"/>
            <a:endCxn id="365" idx="0"/>
          </p:cNvCxnSpPr>
          <p:nvPr/>
        </p:nvCxnSpPr>
        <p:spPr>
          <a:xfrm flipH="1" rot="-5400000">
            <a:off x="3107325" y="2379900"/>
            <a:ext cx="1220700" cy="2185800"/>
          </a:xfrm>
          <a:prstGeom prst="curvedConnector3">
            <a:avLst>
              <a:gd fmla="val 50005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37"/>
          <p:cNvCxnSpPr>
            <a:stCxn id="368" idx="2"/>
            <a:endCxn id="365" idx="0"/>
          </p:cNvCxnSpPr>
          <p:nvPr/>
        </p:nvCxnSpPr>
        <p:spPr>
          <a:xfrm flipH="1" rot="-5400000">
            <a:off x="4183963" y="3456588"/>
            <a:ext cx="1205100" cy="48300"/>
          </a:xfrm>
          <a:prstGeom prst="curvedConnector3">
            <a:avLst>
              <a:gd fmla="val 49999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37"/>
          <p:cNvCxnSpPr>
            <a:stCxn id="367" idx="3"/>
            <a:endCxn id="368" idx="1"/>
          </p:cNvCxnSpPr>
          <p:nvPr/>
        </p:nvCxnSpPr>
        <p:spPr>
          <a:xfrm>
            <a:off x="3246525" y="2388750"/>
            <a:ext cx="894000" cy="15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p37"/>
          <p:cNvSpPr txBox="1"/>
          <p:nvPr>
            <p:ph idx="1" type="subTitle"/>
          </p:nvPr>
        </p:nvSpPr>
        <p:spPr>
          <a:xfrm flipH="1">
            <a:off x="0" y="4518575"/>
            <a:ext cx="26676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Topic Modeling</a:t>
            </a:r>
            <a:endParaRPr b="1" sz="25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81" name="Google Shape;381;p37"/>
          <p:cNvSpPr txBox="1"/>
          <p:nvPr/>
        </p:nvSpPr>
        <p:spPr>
          <a:xfrm>
            <a:off x="2904475" y="3193763"/>
            <a:ext cx="12435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Data Stream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382" name="Google Shape;382;p37"/>
          <p:cNvCxnSpPr/>
          <p:nvPr/>
        </p:nvCxnSpPr>
        <p:spPr>
          <a:xfrm>
            <a:off x="2279350" y="1237500"/>
            <a:ext cx="387900" cy="860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/>
          <p:nvPr>
            <p:ph idx="2" type="ctrTitle"/>
          </p:nvPr>
        </p:nvSpPr>
        <p:spPr>
          <a:xfrm flipH="1">
            <a:off x="175" y="1841225"/>
            <a:ext cx="3759300" cy="16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Data from 2020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Twitter &amp; Web Posts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Created Three Topic Groups</a:t>
            </a:r>
            <a:endParaRPr sz="1900"/>
          </a:p>
        </p:txBody>
      </p:sp>
      <p:sp>
        <p:nvSpPr>
          <p:cNvPr id="388" name="Google Shape;388;p38"/>
          <p:cNvSpPr txBox="1"/>
          <p:nvPr>
            <p:ph type="ctrTitle"/>
          </p:nvPr>
        </p:nvSpPr>
        <p:spPr>
          <a:xfrm flipH="1">
            <a:off x="398524" y="394825"/>
            <a:ext cx="2453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NMF </a:t>
            </a:r>
            <a:r>
              <a:rPr lang="en" sz="3000"/>
              <a:t>Topic Modeling</a:t>
            </a:r>
            <a:endParaRPr sz="3000"/>
          </a:p>
        </p:txBody>
      </p:sp>
      <p:pic>
        <p:nvPicPr>
          <p:cNvPr id="389" name="Google Shape;3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475" y="637450"/>
            <a:ext cx="5166601" cy="41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idx="4294967295" type="ctrTitle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2016600" y="1577975"/>
            <a:ext cx="37716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Business &amp; Project Background</a:t>
            </a:r>
            <a:endParaRPr sz="1900"/>
          </a:p>
        </p:txBody>
      </p:sp>
      <p:sp>
        <p:nvSpPr>
          <p:cNvPr id="156" name="Google Shape;156;p21"/>
          <p:cNvSpPr txBox="1"/>
          <p:nvPr>
            <p:ph type="ctrTitle"/>
          </p:nvPr>
        </p:nvSpPr>
        <p:spPr>
          <a:xfrm>
            <a:off x="3080975" y="105311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Agenda</a:t>
            </a:r>
            <a:endParaRPr sz="4300"/>
          </a:p>
        </p:txBody>
      </p:sp>
      <p:sp>
        <p:nvSpPr>
          <p:cNvPr id="157" name="Google Shape;157;p21"/>
          <p:cNvSpPr/>
          <p:nvPr/>
        </p:nvSpPr>
        <p:spPr>
          <a:xfrm>
            <a:off x="417925" y="1087850"/>
            <a:ext cx="1543200" cy="14145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/>
          <p:nvPr/>
        </p:nvSpPr>
        <p:spPr>
          <a:xfrm>
            <a:off x="1824050" y="2395200"/>
            <a:ext cx="1543200" cy="14145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/>
          <p:nvPr/>
        </p:nvSpPr>
        <p:spPr>
          <a:xfrm>
            <a:off x="3505850" y="3557200"/>
            <a:ext cx="1543200" cy="14145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 txBox="1"/>
          <p:nvPr>
            <p:ph idx="1" type="body"/>
          </p:nvPr>
        </p:nvSpPr>
        <p:spPr>
          <a:xfrm>
            <a:off x="3679925" y="2821050"/>
            <a:ext cx="37716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Investigation &amp; Methodology</a:t>
            </a:r>
            <a:endParaRPr sz="1900"/>
          </a:p>
        </p:txBody>
      </p:sp>
      <p:sp>
        <p:nvSpPr>
          <p:cNvPr id="161" name="Google Shape;161;p21"/>
          <p:cNvSpPr txBox="1"/>
          <p:nvPr>
            <p:ph idx="1" type="body"/>
          </p:nvPr>
        </p:nvSpPr>
        <p:spPr>
          <a:xfrm>
            <a:off x="5236050" y="3983050"/>
            <a:ext cx="37716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Conclusion &amp; Learning</a:t>
            </a:r>
            <a:endParaRPr sz="1900"/>
          </a:p>
        </p:txBody>
      </p:sp>
      <p:sp>
        <p:nvSpPr>
          <p:cNvPr id="162" name="Google Shape;162;p21"/>
          <p:cNvSpPr txBox="1"/>
          <p:nvPr/>
        </p:nvSpPr>
        <p:spPr>
          <a:xfrm>
            <a:off x="943000" y="1343675"/>
            <a:ext cx="600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latin typeface="Assistant"/>
                <a:ea typeface="Assistant"/>
                <a:cs typeface="Assistant"/>
                <a:sym typeface="Assistant"/>
              </a:rPr>
              <a:t>1</a:t>
            </a:r>
            <a:endParaRPr b="1" sz="55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2295650" y="2653375"/>
            <a:ext cx="600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latin typeface="Assistant"/>
                <a:ea typeface="Assistant"/>
                <a:cs typeface="Assistant"/>
                <a:sym typeface="Assistant"/>
              </a:rPr>
              <a:t>2</a:t>
            </a:r>
            <a:endParaRPr b="1" sz="55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3977450" y="3809700"/>
            <a:ext cx="600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latin typeface="Assistant"/>
                <a:ea typeface="Assistant"/>
                <a:cs typeface="Assistant"/>
                <a:sym typeface="Assistant"/>
              </a:rPr>
              <a:t>3</a:t>
            </a:r>
            <a:endParaRPr b="1" sz="5500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9"/>
          <p:cNvSpPr txBox="1"/>
          <p:nvPr>
            <p:ph idx="2" type="ctrTitle"/>
          </p:nvPr>
        </p:nvSpPr>
        <p:spPr>
          <a:xfrm flipH="1">
            <a:off x="5124000" y="1726863"/>
            <a:ext cx="4020000" cy="21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Constructed Three Groups:</a:t>
            </a:r>
            <a:endParaRPr sz="23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0" lang="en" sz="1900"/>
              <a:t>Promotional Posts</a:t>
            </a:r>
            <a:endParaRPr b="0"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0" lang="en" sz="1900"/>
              <a:t>Spam Messages</a:t>
            </a:r>
            <a:endParaRPr b="0"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0" lang="en" sz="1900"/>
              <a:t>Adobe Product Users</a:t>
            </a:r>
            <a:endParaRPr b="0" sz="1900"/>
          </a:p>
        </p:txBody>
      </p:sp>
      <p:sp>
        <p:nvSpPr>
          <p:cNvPr id="395" name="Google Shape;395;p39"/>
          <p:cNvSpPr txBox="1"/>
          <p:nvPr>
            <p:ph type="ctrTitle"/>
          </p:nvPr>
        </p:nvSpPr>
        <p:spPr>
          <a:xfrm flipH="1">
            <a:off x="866600" y="236250"/>
            <a:ext cx="3492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LDA Topic Modeling</a:t>
            </a:r>
            <a:endParaRPr sz="2600"/>
          </a:p>
        </p:txBody>
      </p:sp>
      <p:pic>
        <p:nvPicPr>
          <p:cNvPr id="396" name="Google Shape;3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688" y="1182450"/>
            <a:ext cx="4386436" cy="32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0"/>
          <p:cNvSpPr/>
          <p:nvPr/>
        </p:nvSpPr>
        <p:spPr>
          <a:xfrm>
            <a:off x="5709800" y="1554765"/>
            <a:ext cx="2360700" cy="21408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0"/>
          <p:cNvSpPr/>
          <p:nvPr/>
        </p:nvSpPr>
        <p:spPr>
          <a:xfrm>
            <a:off x="3630438" y="4083275"/>
            <a:ext cx="2360825" cy="1050900"/>
          </a:xfrm>
          <a:prstGeom prst="flowChartManualOperation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0"/>
          <p:cNvSpPr txBox="1"/>
          <p:nvPr/>
        </p:nvSpPr>
        <p:spPr>
          <a:xfrm>
            <a:off x="4189099" y="4192925"/>
            <a:ext cx="124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Internal Marketing Mix Model 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04" name="Google Shape;404;p40"/>
          <p:cNvSpPr/>
          <p:nvPr/>
        </p:nvSpPr>
        <p:spPr>
          <a:xfrm>
            <a:off x="2045625" y="2158400"/>
            <a:ext cx="1243500" cy="9474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0"/>
          <p:cNvSpPr/>
          <p:nvPr/>
        </p:nvSpPr>
        <p:spPr>
          <a:xfrm>
            <a:off x="4188800" y="2158325"/>
            <a:ext cx="1243500" cy="9474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0"/>
          <p:cNvSpPr/>
          <p:nvPr/>
        </p:nvSpPr>
        <p:spPr>
          <a:xfrm>
            <a:off x="6331975" y="2204900"/>
            <a:ext cx="1243500" cy="9474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0"/>
          <p:cNvSpPr txBox="1"/>
          <p:nvPr/>
        </p:nvSpPr>
        <p:spPr>
          <a:xfrm>
            <a:off x="2032525" y="2263950"/>
            <a:ext cx="124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Correlation Analysis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08" name="Google Shape;408;p40"/>
          <p:cNvSpPr txBox="1"/>
          <p:nvPr/>
        </p:nvSpPr>
        <p:spPr>
          <a:xfrm>
            <a:off x="4274013" y="2317363"/>
            <a:ext cx="107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Topic Modeling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09" name="Google Shape;409;p40"/>
          <p:cNvSpPr txBox="1"/>
          <p:nvPr/>
        </p:nvSpPr>
        <p:spPr>
          <a:xfrm>
            <a:off x="6417175" y="2317375"/>
            <a:ext cx="107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Regression Model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410" name="Google Shape;4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650" y="115200"/>
            <a:ext cx="1171400" cy="11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4397" y="52148"/>
            <a:ext cx="2244251" cy="12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513" y="105637"/>
            <a:ext cx="2133932" cy="1127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40"/>
          <p:cNvCxnSpPr>
            <a:stCxn id="410" idx="2"/>
            <a:endCxn id="405" idx="0"/>
          </p:cNvCxnSpPr>
          <p:nvPr/>
        </p:nvCxnSpPr>
        <p:spPr>
          <a:xfrm>
            <a:off x="2279350" y="1286600"/>
            <a:ext cx="2531100" cy="871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40"/>
          <p:cNvCxnSpPr>
            <a:stCxn id="411" idx="2"/>
            <a:endCxn id="404" idx="0"/>
          </p:cNvCxnSpPr>
          <p:nvPr/>
        </p:nvCxnSpPr>
        <p:spPr>
          <a:xfrm flipH="1">
            <a:off x="2667323" y="1286524"/>
            <a:ext cx="2119200" cy="871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40"/>
          <p:cNvCxnSpPr>
            <a:stCxn id="411" idx="2"/>
            <a:endCxn id="405" idx="0"/>
          </p:cNvCxnSpPr>
          <p:nvPr/>
        </p:nvCxnSpPr>
        <p:spPr>
          <a:xfrm>
            <a:off x="4786523" y="1286524"/>
            <a:ext cx="24000" cy="8718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40"/>
          <p:cNvCxnSpPr>
            <a:stCxn id="411" idx="2"/>
            <a:endCxn id="406" idx="0"/>
          </p:cNvCxnSpPr>
          <p:nvPr/>
        </p:nvCxnSpPr>
        <p:spPr>
          <a:xfrm>
            <a:off x="4786523" y="1286524"/>
            <a:ext cx="2167200" cy="918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40"/>
          <p:cNvCxnSpPr>
            <a:stCxn id="412" idx="2"/>
            <a:endCxn id="406" idx="0"/>
          </p:cNvCxnSpPr>
          <p:nvPr/>
        </p:nvCxnSpPr>
        <p:spPr>
          <a:xfrm flipH="1">
            <a:off x="6953678" y="1233062"/>
            <a:ext cx="304800" cy="971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40"/>
          <p:cNvCxnSpPr>
            <a:stCxn id="404" idx="2"/>
            <a:endCxn id="402" idx="0"/>
          </p:cNvCxnSpPr>
          <p:nvPr/>
        </p:nvCxnSpPr>
        <p:spPr>
          <a:xfrm flipH="1" rot="-5400000">
            <a:off x="3250425" y="2522750"/>
            <a:ext cx="977400" cy="21435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40"/>
          <p:cNvCxnSpPr>
            <a:stCxn id="406" idx="2"/>
            <a:endCxn id="402" idx="0"/>
          </p:cNvCxnSpPr>
          <p:nvPr/>
        </p:nvCxnSpPr>
        <p:spPr>
          <a:xfrm rot="5400000">
            <a:off x="5416825" y="2546300"/>
            <a:ext cx="930900" cy="21429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40"/>
          <p:cNvCxnSpPr>
            <a:stCxn id="404" idx="3"/>
            <a:endCxn id="405" idx="1"/>
          </p:cNvCxnSpPr>
          <p:nvPr/>
        </p:nvCxnSpPr>
        <p:spPr>
          <a:xfrm>
            <a:off x="3289125" y="2632100"/>
            <a:ext cx="899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40"/>
          <p:cNvCxnSpPr>
            <a:stCxn id="408" idx="3"/>
            <a:endCxn id="409" idx="1"/>
          </p:cNvCxnSpPr>
          <p:nvPr/>
        </p:nvCxnSpPr>
        <p:spPr>
          <a:xfrm>
            <a:off x="5347113" y="2625163"/>
            <a:ext cx="1070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2" name="Google Shape;422;p40"/>
          <p:cNvSpPr txBox="1"/>
          <p:nvPr/>
        </p:nvSpPr>
        <p:spPr>
          <a:xfrm>
            <a:off x="2808050" y="3281300"/>
            <a:ext cx="12435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Data Stream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23" name="Google Shape;423;p40"/>
          <p:cNvSpPr txBox="1"/>
          <p:nvPr/>
        </p:nvSpPr>
        <p:spPr>
          <a:xfrm>
            <a:off x="4274300" y="3203788"/>
            <a:ext cx="1073100" cy="61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ID Spam Mentions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424" name="Google Shape;424;p40"/>
          <p:cNvCxnSpPr>
            <a:stCxn id="408" idx="2"/>
            <a:endCxn id="423" idx="0"/>
          </p:cNvCxnSpPr>
          <p:nvPr/>
        </p:nvCxnSpPr>
        <p:spPr>
          <a:xfrm>
            <a:off x="4810563" y="2932963"/>
            <a:ext cx="300" cy="270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40"/>
          <p:cNvCxnSpPr/>
          <p:nvPr/>
        </p:nvCxnSpPr>
        <p:spPr>
          <a:xfrm rot="10800000">
            <a:off x="4051550" y="3481400"/>
            <a:ext cx="29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40"/>
          <p:cNvSpPr txBox="1"/>
          <p:nvPr>
            <p:ph idx="1" type="subTitle"/>
          </p:nvPr>
        </p:nvSpPr>
        <p:spPr>
          <a:xfrm flipH="1">
            <a:off x="0" y="4518575"/>
            <a:ext cx="26676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Regression Model</a:t>
            </a:r>
            <a:endParaRPr b="1" sz="25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427" name="Google Shape;427;p40"/>
          <p:cNvCxnSpPr/>
          <p:nvPr/>
        </p:nvCxnSpPr>
        <p:spPr>
          <a:xfrm>
            <a:off x="2279350" y="1286600"/>
            <a:ext cx="387900" cy="871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"/>
          <p:cNvSpPr txBox="1"/>
          <p:nvPr>
            <p:ph type="ctrTitle"/>
          </p:nvPr>
        </p:nvSpPr>
        <p:spPr>
          <a:xfrm flipH="1">
            <a:off x="6795803" y="405336"/>
            <a:ext cx="1737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1"/>
          <p:cNvSpPr txBox="1"/>
          <p:nvPr>
            <p:ph type="ctrTitle"/>
          </p:nvPr>
        </p:nvSpPr>
        <p:spPr>
          <a:xfrm flipH="1">
            <a:off x="370600" y="405325"/>
            <a:ext cx="3757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Data Collection</a:t>
            </a:r>
            <a:endParaRPr sz="2700"/>
          </a:p>
        </p:txBody>
      </p:sp>
      <p:sp>
        <p:nvSpPr>
          <p:cNvPr id="434" name="Google Shape;434;p41"/>
          <p:cNvSpPr txBox="1"/>
          <p:nvPr>
            <p:ph idx="2" type="ctrTitle"/>
          </p:nvPr>
        </p:nvSpPr>
        <p:spPr>
          <a:xfrm flipH="1">
            <a:off x="443675" y="1687363"/>
            <a:ext cx="4020000" cy="21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b="0" lang="en" sz="1900"/>
              <a:t>Covid Data</a:t>
            </a:r>
            <a:endParaRPr b="0"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b="0" lang="en" sz="1900"/>
              <a:t>Competitor Sentiments</a:t>
            </a:r>
            <a:endParaRPr b="0" sz="19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ssistant ExtraLight"/>
              <a:buChar char="-"/>
            </a:pPr>
            <a:r>
              <a:rPr b="0" lang="en">
                <a:latin typeface="Assistant ExtraLight"/>
                <a:ea typeface="Assistant ExtraLight"/>
                <a:cs typeface="Assistant ExtraLight"/>
                <a:sym typeface="Assistant ExtraLight"/>
              </a:rPr>
              <a:t>Canva</a:t>
            </a:r>
            <a:endParaRPr b="0"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ssistant ExtraLight"/>
              <a:buChar char="-"/>
            </a:pPr>
            <a:r>
              <a:rPr b="0" lang="en">
                <a:latin typeface="Assistant ExtraLight"/>
                <a:ea typeface="Assistant ExtraLight"/>
                <a:cs typeface="Assistant ExtraLight"/>
                <a:sym typeface="Assistant ExtraLight"/>
              </a:rPr>
              <a:t>Final Cut Pro</a:t>
            </a:r>
            <a:endParaRPr b="0"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ssistant ExtraLight"/>
              <a:buChar char="-"/>
            </a:pPr>
            <a:r>
              <a:rPr b="0" lang="en" sz="1400">
                <a:latin typeface="Assistant ExtraLight"/>
                <a:ea typeface="Assistant ExtraLight"/>
                <a:cs typeface="Assistant ExtraLight"/>
                <a:sym typeface="Assistant ExtraLight"/>
              </a:rPr>
              <a:t>Davinci Resolve</a:t>
            </a:r>
            <a:endParaRPr b="0" sz="1400"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Char char="-"/>
            </a:pPr>
            <a:r>
              <a:rPr b="0" lang="en">
                <a:latin typeface="Assistant ExtraLight"/>
                <a:ea typeface="Assistant ExtraLight"/>
                <a:cs typeface="Assistant ExtraLight"/>
                <a:sym typeface="Assistant ExtraLight"/>
              </a:rPr>
              <a:t>Sentiment</a:t>
            </a:r>
            <a:endParaRPr b="0"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Font typeface="Assistant ExtraLight"/>
              <a:buChar char="-"/>
            </a:pPr>
            <a:r>
              <a:rPr b="0" lang="en">
                <a:latin typeface="Assistant ExtraLight"/>
                <a:ea typeface="Assistant ExtraLight"/>
                <a:cs typeface="Assistant ExtraLight"/>
                <a:sym typeface="Assistant ExtraLight"/>
              </a:rPr>
              <a:t>Ratios</a:t>
            </a:r>
            <a:endParaRPr b="0"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2"/>
          <p:cNvSpPr txBox="1"/>
          <p:nvPr>
            <p:ph type="ctrTitle"/>
          </p:nvPr>
        </p:nvSpPr>
        <p:spPr>
          <a:xfrm flipH="1">
            <a:off x="6795803" y="405336"/>
            <a:ext cx="1737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2"/>
          <p:cNvSpPr txBox="1"/>
          <p:nvPr>
            <p:ph idx="1" type="subTitle"/>
          </p:nvPr>
        </p:nvSpPr>
        <p:spPr>
          <a:xfrm flipH="1">
            <a:off x="1264200" y="1753525"/>
            <a:ext cx="3660600" cy="17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Char char="-"/>
            </a:pPr>
            <a:r>
              <a:rPr b="1" lang="en" sz="1400">
                <a:latin typeface="Assistant"/>
                <a:ea typeface="Assistant"/>
                <a:cs typeface="Assistant"/>
                <a:sym typeface="Assistant"/>
              </a:rPr>
              <a:t>Overfitting</a:t>
            </a:r>
            <a:endParaRPr b="1" sz="14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Too many features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Model inapplicable for other samples</a:t>
            </a:r>
            <a:endParaRPr sz="1200"/>
          </a:p>
        </p:txBody>
      </p:sp>
      <p:sp>
        <p:nvSpPr>
          <p:cNvPr id="441" name="Google Shape;441;p42"/>
          <p:cNvSpPr txBox="1"/>
          <p:nvPr>
            <p:ph type="ctrTitle"/>
          </p:nvPr>
        </p:nvSpPr>
        <p:spPr>
          <a:xfrm flipH="1">
            <a:off x="370775" y="405325"/>
            <a:ext cx="3660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Feature Selection</a:t>
            </a:r>
            <a:endParaRPr sz="2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Importance</a:t>
            </a:r>
            <a:endParaRPr sz="2700"/>
          </a:p>
        </p:txBody>
      </p:sp>
      <p:sp>
        <p:nvSpPr>
          <p:cNvPr id="442" name="Google Shape;442;p42"/>
          <p:cNvSpPr txBox="1"/>
          <p:nvPr>
            <p:ph idx="1" type="subTitle"/>
          </p:nvPr>
        </p:nvSpPr>
        <p:spPr>
          <a:xfrm flipH="1">
            <a:off x="1264225" y="3151875"/>
            <a:ext cx="4174500" cy="17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Char char="-"/>
            </a:pPr>
            <a:r>
              <a:rPr b="1" lang="en" sz="1400">
                <a:latin typeface="Assistant"/>
                <a:ea typeface="Assistant"/>
                <a:cs typeface="Assistant"/>
                <a:sym typeface="Assistant"/>
              </a:rPr>
              <a:t>Multicollinearity</a:t>
            </a:r>
            <a:endParaRPr b="1" sz="14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Lessens the significance of independent variables</a:t>
            </a:r>
            <a:endParaRPr sz="1200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"/>
          <p:cNvSpPr txBox="1"/>
          <p:nvPr>
            <p:ph type="ctrTitle"/>
          </p:nvPr>
        </p:nvSpPr>
        <p:spPr>
          <a:xfrm flipH="1">
            <a:off x="6795803" y="405336"/>
            <a:ext cx="1737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3"/>
          <p:cNvSpPr txBox="1"/>
          <p:nvPr>
            <p:ph type="ctrTitle"/>
          </p:nvPr>
        </p:nvSpPr>
        <p:spPr>
          <a:xfrm flipH="1">
            <a:off x="370775" y="405325"/>
            <a:ext cx="3660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Methods used for Feature Selection</a:t>
            </a:r>
            <a:endParaRPr sz="2700"/>
          </a:p>
        </p:txBody>
      </p:sp>
      <p:sp>
        <p:nvSpPr>
          <p:cNvPr id="449" name="Google Shape;449;p43"/>
          <p:cNvSpPr txBox="1"/>
          <p:nvPr>
            <p:ph idx="1" type="subTitle"/>
          </p:nvPr>
        </p:nvSpPr>
        <p:spPr>
          <a:xfrm flipH="1">
            <a:off x="1264200" y="1753525"/>
            <a:ext cx="3660600" cy="17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ssistant"/>
              <a:buChar char="-"/>
            </a:pPr>
            <a:r>
              <a:rPr b="1" lang="en" sz="1200">
                <a:latin typeface="Assistant"/>
                <a:ea typeface="Assistant"/>
                <a:cs typeface="Assistant"/>
                <a:sym typeface="Assistant"/>
              </a:rPr>
              <a:t>Backward Elimination</a:t>
            </a:r>
            <a:endParaRPr b="1" sz="12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Assistant"/>
              <a:ea typeface="Assistant"/>
              <a:cs typeface="Assistant"/>
              <a:sym typeface="Assistan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ssistant"/>
              <a:buChar char="-"/>
            </a:pPr>
            <a:r>
              <a:rPr b="1" lang="en" sz="1200">
                <a:latin typeface="Assistant"/>
                <a:ea typeface="Assistant"/>
                <a:cs typeface="Assistant"/>
                <a:sym typeface="Assistant"/>
              </a:rPr>
              <a:t>Manual Selection</a:t>
            </a:r>
            <a:endParaRPr b="1" sz="12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Assistant"/>
              <a:ea typeface="Assistant"/>
              <a:cs typeface="Assistant"/>
              <a:sym typeface="Assistan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ssistant"/>
              <a:buChar char="-"/>
            </a:pPr>
            <a:r>
              <a:rPr b="1" lang="en" sz="1200">
                <a:latin typeface="Assistant"/>
                <a:ea typeface="Assistant"/>
                <a:cs typeface="Assistant"/>
                <a:sym typeface="Assistant"/>
              </a:rPr>
              <a:t>PostoNegPercent = Pos Sentiment / (Pos+Neg Sentiment)</a:t>
            </a:r>
            <a:endParaRPr b="1" sz="12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4"/>
          <p:cNvSpPr txBox="1"/>
          <p:nvPr>
            <p:ph type="ctrTitle"/>
          </p:nvPr>
        </p:nvSpPr>
        <p:spPr>
          <a:xfrm flipH="1">
            <a:off x="370775" y="405325"/>
            <a:ext cx="3660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Best Performing Models</a:t>
            </a:r>
            <a:endParaRPr sz="2700"/>
          </a:p>
        </p:txBody>
      </p:sp>
      <p:sp>
        <p:nvSpPr>
          <p:cNvPr id="455" name="Google Shape;455;p44"/>
          <p:cNvSpPr txBox="1"/>
          <p:nvPr>
            <p:ph idx="1" type="subTitle"/>
          </p:nvPr>
        </p:nvSpPr>
        <p:spPr>
          <a:xfrm flipH="1">
            <a:off x="585875" y="982800"/>
            <a:ext cx="3660600" cy="11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Assistant"/>
                <a:ea typeface="Assistant"/>
                <a:cs typeface="Assistant"/>
                <a:sym typeface="Assistant"/>
              </a:rPr>
              <a:t>MAE: 4.369</a:t>
            </a:r>
            <a:endParaRPr sz="1200"/>
          </a:p>
        </p:txBody>
      </p:sp>
      <p:pic>
        <p:nvPicPr>
          <p:cNvPr id="456" name="Google Shape;4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700" y="1415386"/>
            <a:ext cx="3914399" cy="3072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450" y="1415375"/>
            <a:ext cx="3978617" cy="3072724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4"/>
          <p:cNvSpPr txBox="1"/>
          <p:nvPr>
            <p:ph idx="1" type="subTitle"/>
          </p:nvPr>
        </p:nvSpPr>
        <p:spPr>
          <a:xfrm flipH="1">
            <a:off x="4745600" y="982800"/>
            <a:ext cx="3660600" cy="11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Assistant"/>
                <a:ea typeface="Assistant"/>
                <a:cs typeface="Assistant"/>
                <a:sym typeface="Assistant"/>
              </a:rPr>
              <a:t>MAE: 4.351</a:t>
            </a: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5"/>
          <p:cNvSpPr/>
          <p:nvPr/>
        </p:nvSpPr>
        <p:spPr>
          <a:xfrm>
            <a:off x="3394525" y="3343276"/>
            <a:ext cx="2784000" cy="22683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5"/>
          <p:cNvSpPr/>
          <p:nvPr/>
        </p:nvSpPr>
        <p:spPr>
          <a:xfrm>
            <a:off x="3630438" y="4083275"/>
            <a:ext cx="2360825" cy="1050900"/>
          </a:xfrm>
          <a:prstGeom prst="flowChartManualOperation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5"/>
          <p:cNvSpPr txBox="1"/>
          <p:nvPr/>
        </p:nvSpPr>
        <p:spPr>
          <a:xfrm>
            <a:off x="4189099" y="4192925"/>
            <a:ext cx="124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Internal Marketing Mix Model 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66" name="Google Shape;466;p45"/>
          <p:cNvSpPr/>
          <p:nvPr/>
        </p:nvSpPr>
        <p:spPr>
          <a:xfrm>
            <a:off x="2045625" y="2158400"/>
            <a:ext cx="1243500" cy="9474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5"/>
          <p:cNvSpPr/>
          <p:nvPr/>
        </p:nvSpPr>
        <p:spPr>
          <a:xfrm>
            <a:off x="4188800" y="2158325"/>
            <a:ext cx="1243500" cy="9474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5"/>
          <p:cNvSpPr/>
          <p:nvPr/>
        </p:nvSpPr>
        <p:spPr>
          <a:xfrm>
            <a:off x="6331975" y="2204900"/>
            <a:ext cx="1243500" cy="9474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5"/>
          <p:cNvSpPr txBox="1"/>
          <p:nvPr/>
        </p:nvSpPr>
        <p:spPr>
          <a:xfrm>
            <a:off x="2082900" y="2263950"/>
            <a:ext cx="120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Correlation Analysis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70" name="Google Shape;470;p45"/>
          <p:cNvSpPr txBox="1"/>
          <p:nvPr/>
        </p:nvSpPr>
        <p:spPr>
          <a:xfrm>
            <a:off x="4274013" y="2317363"/>
            <a:ext cx="107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Topic Modeling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71" name="Google Shape;471;p45"/>
          <p:cNvSpPr txBox="1"/>
          <p:nvPr/>
        </p:nvSpPr>
        <p:spPr>
          <a:xfrm>
            <a:off x="6417175" y="2317375"/>
            <a:ext cx="107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Regression Model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472" name="Google Shape;4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650" y="115200"/>
            <a:ext cx="1171400" cy="11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4397" y="52148"/>
            <a:ext cx="2244251" cy="12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513" y="105637"/>
            <a:ext cx="2133932" cy="1127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5" name="Google Shape;475;p45"/>
          <p:cNvCxnSpPr>
            <a:stCxn id="472" idx="2"/>
            <a:endCxn id="467" idx="0"/>
          </p:cNvCxnSpPr>
          <p:nvPr/>
        </p:nvCxnSpPr>
        <p:spPr>
          <a:xfrm>
            <a:off x="2279350" y="1286600"/>
            <a:ext cx="2531100" cy="871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6" name="Google Shape;476;p45"/>
          <p:cNvCxnSpPr>
            <a:stCxn id="473" idx="2"/>
            <a:endCxn id="466" idx="0"/>
          </p:cNvCxnSpPr>
          <p:nvPr/>
        </p:nvCxnSpPr>
        <p:spPr>
          <a:xfrm flipH="1">
            <a:off x="2667323" y="1286524"/>
            <a:ext cx="2119200" cy="871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7" name="Google Shape;477;p45"/>
          <p:cNvCxnSpPr>
            <a:stCxn id="473" idx="2"/>
            <a:endCxn id="467" idx="0"/>
          </p:cNvCxnSpPr>
          <p:nvPr/>
        </p:nvCxnSpPr>
        <p:spPr>
          <a:xfrm>
            <a:off x="4786523" y="1286524"/>
            <a:ext cx="24000" cy="8718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8" name="Google Shape;478;p45"/>
          <p:cNvCxnSpPr>
            <a:stCxn id="473" idx="2"/>
            <a:endCxn id="468" idx="0"/>
          </p:cNvCxnSpPr>
          <p:nvPr/>
        </p:nvCxnSpPr>
        <p:spPr>
          <a:xfrm>
            <a:off x="4786523" y="1286524"/>
            <a:ext cx="2167200" cy="918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9" name="Google Shape;479;p45"/>
          <p:cNvCxnSpPr>
            <a:stCxn id="474" idx="2"/>
            <a:endCxn id="468" idx="0"/>
          </p:cNvCxnSpPr>
          <p:nvPr/>
        </p:nvCxnSpPr>
        <p:spPr>
          <a:xfrm flipH="1">
            <a:off x="6953678" y="1233062"/>
            <a:ext cx="304800" cy="971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0" name="Google Shape;480;p45"/>
          <p:cNvCxnSpPr>
            <a:stCxn id="466" idx="2"/>
            <a:endCxn id="464" idx="0"/>
          </p:cNvCxnSpPr>
          <p:nvPr/>
        </p:nvCxnSpPr>
        <p:spPr>
          <a:xfrm flipH="1" rot="-5400000">
            <a:off x="3250425" y="2522750"/>
            <a:ext cx="977400" cy="21435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45"/>
          <p:cNvCxnSpPr>
            <a:stCxn id="466" idx="3"/>
            <a:endCxn id="467" idx="1"/>
          </p:cNvCxnSpPr>
          <p:nvPr/>
        </p:nvCxnSpPr>
        <p:spPr>
          <a:xfrm>
            <a:off x="3289125" y="2632100"/>
            <a:ext cx="899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2" name="Google Shape;482;p45"/>
          <p:cNvCxnSpPr>
            <a:stCxn id="470" idx="3"/>
            <a:endCxn id="471" idx="1"/>
          </p:cNvCxnSpPr>
          <p:nvPr/>
        </p:nvCxnSpPr>
        <p:spPr>
          <a:xfrm>
            <a:off x="5347113" y="2625163"/>
            <a:ext cx="1070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3" name="Google Shape;483;p45"/>
          <p:cNvSpPr txBox="1"/>
          <p:nvPr/>
        </p:nvSpPr>
        <p:spPr>
          <a:xfrm>
            <a:off x="2808050" y="3281300"/>
            <a:ext cx="12435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Data Stream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84" name="Google Shape;484;p45"/>
          <p:cNvSpPr txBox="1"/>
          <p:nvPr/>
        </p:nvSpPr>
        <p:spPr>
          <a:xfrm>
            <a:off x="4274300" y="3203788"/>
            <a:ext cx="1073100" cy="61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ID Spam Mentions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485" name="Google Shape;485;p45"/>
          <p:cNvCxnSpPr>
            <a:stCxn id="470" idx="2"/>
            <a:endCxn id="484" idx="0"/>
          </p:cNvCxnSpPr>
          <p:nvPr/>
        </p:nvCxnSpPr>
        <p:spPr>
          <a:xfrm>
            <a:off x="4810563" y="2932963"/>
            <a:ext cx="300" cy="270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45"/>
          <p:cNvCxnSpPr/>
          <p:nvPr/>
        </p:nvCxnSpPr>
        <p:spPr>
          <a:xfrm rot="10800000">
            <a:off x="4051550" y="3481400"/>
            <a:ext cx="29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45"/>
          <p:cNvSpPr txBox="1"/>
          <p:nvPr>
            <p:ph idx="1" type="subTitle"/>
          </p:nvPr>
        </p:nvSpPr>
        <p:spPr>
          <a:xfrm flipH="1">
            <a:off x="0" y="4083275"/>
            <a:ext cx="2667600" cy="1050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Marketing Mix</a:t>
            </a:r>
            <a:r>
              <a:rPr b="1" lang="en" sz="27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Model</a:t>
            </a:r>
            <a:endParaRPr b="1" sz="27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488" name="Google Shape;488;p45"/>
          <p:cNvCxnSpPr/>
          <p:nvPr/>
        </p:nvCxnSpPr>
        <p:spPr>
          <a:xfrm>
            <a:off x="2279350" y="1286600"/>
            <a:ext cx="387900" cy="871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9" name="Google Shape;489;p45"/>
          <p:cNvSpPr txBox="1"/>
          <p:nvPr/>
        </p:nvSpPr>
        <p:spPr>
          <a:xfrm>
            <a:off x="5722125" y="3343275"/>
            <a:ext cx="1403700" cy="61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 ExtraLight"/>
                <a:ea typeface="Assistant ExtraLight"/>
                <a:cs typeface="Assistant ExtraLight"/>
                <a:sym typeface="Assistant ExtraLight"/>
              </a:rPr>
              <a:t> </a:t>
            </a: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Future MMM Variables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490" name="Google Shape;490;p45"/>
          <p:cNvCxnSpPr/>
          <p:nvPr/>
        </p:nvCxnSpPr>
        <p:spPr>
          <a:xfrm flipH="1">
            <a:off x="6423925" y="2932975"/>
            <a:ext cx="529800" cy="410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6"/>
          <p:cNvSpPr txBox="1"/>
          <p:nvPr>
            <p:ph type="ctrTitle"/>
          </p:nvPr>
        </p:nvSpPr>
        <p:spPr>
          <a:xfrm flipH="1">
            <a:off x="387875" y="300350"/>
            <a:ext cx="3660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Marketing Mix Model</a:t>
            </a:r>
            <a:endParaRPr sz="2700"/>
          </a:p>
        </p:txBody>
      </p:sp>
      <p:sp>
        <p:nvSpPr>
          <p:cNvPr id="496" name="Google Shape;496;p46"/>
          <p:cNvSpPr txBox="1"/>
          <p:nvPr>
            <p:ph idx="2" type="ctrTitle"/>
          </p:nvPr>
        </p:nvSpPr>
        <p:spPr>
          <a:xfrm flipH="1">
            <a:off x="265000" y="1518300"/>
            <a:ext cx="4074300" cy="210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Based on multivariate regression models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Captures impact of marketing techniques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Most Common KPI’s compared against are Sales or Revenue</a:t>
            </a:r>
            <a:endParaRPr sz="1800"/>
          </a:p>
        </p:txBody>
      </p:sp>
      <p:pic>
        <p:nvPicPr>
          <p:cNvPr id="497" name="Google Shape;4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050" y="758177"/>
            <a:ext cx="3660587" cy="362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7"/>
          <p:cNvSpPr txBox="1"/>
          <p:nvPr>
            <p:ph type="ctrTitle"/>
          </p:nvPr>
        </p:nvSpPr>
        <p:spPr>
          <a:xfrm>
            <a:off x="3081000" y="195461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MMM </a:t>
            </a:r>
            <a:r>
              <a:rPr lang="en" sz="2400"/>
              <a:t>Decomposition</a:t>
            </a:r>
            <a:endParaRPr sz="2400"/>
          </a:p>
        </p:txBody>
      </p:sp>
      <p:sp>
        <p:nvSpPr>
          <p:cNvPr id="503" name="Google Shape;503;p47"/>
          <p:cNvSpPr txBox="1"/>
          <p:nvPr>
            <p:ph idx="2" type="ctrTitle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 txBox="1"/>
          <p:nvPr>
            <p:ph idx="1" type="subTitle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 txBox="1"/>
          <p:nvPr>
            <p:ph idx="3" type="ctrTitle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 txBox="1"/>
          <p:nvPr>
            <p:ph idx="4" type="subTitle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7"/>
          <p:cNvSpPr txBox="1"/>
          <p:nvPr>
            <p:ph idx="5" type="ctrTitle"/>
          </p:nvPr>
        </p:nvSpPr>
        <p:spPr>
          <a:xfrm flipH="1">
            <a:off x="3257125" y="1763240"/>
            <a:ext cx="10371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7"/>
          <p:cNvSpPr txBox="1"/>
          <p:nvPr>
            <p:ph idx="6" type="subTitle"/>
          </p:nvPr>
        </p:nvSpPr>
        <p:spPr>
          <a:xfrm flipH="1">
            <a:off x="3026513" y="1972515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 txBox="1"/>
          <p:nvPr>
            <p:ph idx="7" type="ctrTitle"/>
          </p:nvPr>
        </p:nvSpPr>
        <p:spPr>
          <a:xfrm flipH="1">
            <a:off x="6445175" y="1763240"/>
            <a:ext cx="10371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 txBox="1"/>
          <p:nvPr>
            <p:ph idx="8" type="subTitle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1" name="Google Shape;511;p47"/>
          <p:cNvPicPr preferRelativeResize="0"/>
          <p:nvPr/>
        </p:nvPicPr>
        <p:blipFill rotWithShape="1">
          <a:blip r:embed="rId3">
            <a:alphaModFix/>
          </a:blip>
          <a:srcRect b="18333" l="24609" r="5076" t="45072"/>
          <a:stretch/>
        </p:blipFill>
        <p:spPr>
          <a:xfrm>
            <a:off x="-77875" y="1480255"/>
            <a:ext cx="9221875" cy="2699719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7"/>
          <p:cNvSpPr/>
          <p:nvPr/>
        </p:nvSpPr>
        <p:spPr>
          <a:xfrm rot="-5400000">
            <a:off x="8243075" y="1999675"/>
            <a:ext cx="876900" cy="1539300"/>
          </a:xfrm>
          <a:prstGeom prst="ellipse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8"/>
          <p:cNvSpPr txBox="1"/>
          <p:nvPr>
            <p:ph type="ctrTitle"/>
          </p:nvPr>
        </p:nvSpPr>
        <p:spPr>
          <a:xfrm>
            <a:off x="2352000" y="270000"/>
            <a:ext cx="4440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MMM Contributions &amp; Results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426" y="874276"/>
            <a:ext cx="7907148" cy="39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idx="1" type="body"/>
          </p:nvPr>
        </p:nvSpPr>
        <p:spPr>
          <a:xfrm>
            <a:off x="2340775" y="2070525"/>
            <a:ext cx="4795800" cy="23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457200" rtl="0" algn="ctr">
              <a:spcBef>
                <a:spcPts val="0"/>
              </a:spcBef>
              <a:spcAft>
                <a:spcPts val="0"/>
              </a:spcAft>
              <a:buSzPts val="4000"/>
              <a:buFont typeface="Assistant"/>
              <a:buAutoNum type="arabicPeriod"/>
            </a:pPr>
            <a:r>
              <a:rPr b="1" lang="en" sz="4000">
                <a:latin typeface="Assistant"/>
                <a:ea typeface="Assistant"/>
                <a:cs typeface="Assistant"/>
                <a:sym typeface="Assistant"/>
              </a:rPr>
              <a:t>Business &amp; Project Background</a:t>
            </a:r>
            <a:endParaRPr b="1" sz="4000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9"/>
          <p:cNvSpPr txBox="1"/>
          <p:nvPr>
            <p:ph type="ctrTitle"/>
          </p:nvPr>
        </p:nvSpPr>
        <p:spPr>
          <a:xfrm flipH="1">
            <a:off x="2755200" y="301425"/>
            <a:ext cx="3633600" cy="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Adobe’s MMX Equation</a:t>
            </a:r>
            <a:endParaRPr sz="2400"/>
          </a:p>
        </p:txBody>
      </p:sp>
      <p:sp>
        <p:nvSpPr>
          <p:cNvPr id="524" name="Google Shape;524;p49"/>
          <p:cNvSpPr txBox="1"/>
          <p:nvPr>
            <p:ph idx="2" type="ctrTitle"/>
          </p:nvPr>
        </p:nvSpPr>
        <p:spPr>
          <a:xfrm flipH="1">
            <a:off x="63175" y="1950975"/>
            <a:ext cx="3240600" cy="182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Accounts for synergistic impact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Provides an ROI by media channel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Prevent structure bias</a:t>
            </a:r>
            <a:endParaRPr sz="1400"/>
          </a:p>
        </p:txBody>
      </p:sp>
      <p:pic>
        <p:nvPicPr>
          <p:cNvPr id="525" name="Google Shape;5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9447" y="1435499"/>
            <a:ext cx="6031379" cy="266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0"/>
          <p:cNvSpPr txBox="1"/>
          <p:nvPr>
            <p:ph type="ctrTitle"/>
          </p:nvPr>
        </p:nvSpPr>
        <p:spPr>
          <a:xfrm>
            <a:off x="3081000" y="2044811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</a:rPr>
              <a:t>3. Conclusion &amp; Learning </a:t>
            </a:r>
            <a:endParaRPr sz="39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1"/>
          <p:cNvSpPr/>
          <p:nvPr/>
        </p:nvSpPr>
        <p:spPr>
          <a:xfrm>
            <a:off x="3630150" y="4083275"/>
            <a:ext cx="2360825" cy="1050900"/>
          </a:xfrm>
          <a:prstGeom prst="flowChartManualOperation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1"/>
          <p:cNvSpPr txBox="1"/>
          <p:nvPr/>
        </p:nvSpPr>
        <p:spPr>
          <a:xfrm>
            <a:off x="4189099" y="4192925"/>
            <a:ext cx="124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Internal Marketing Mix Model 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37" name="Google Shape;537;p51"/>
          <p:cNvSpPr/>
          <p:nvPr/>
        </p:nvSpPr>
        <p:spPr>
          <a:xfrm>
            <a:off x="2045625" y="2158400"/>
            <a:ext cx="1243500" cy="9474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51"/>
          <p:cNvSpPr/>
          <p:nvPr/>
        </p:nvSpPr>
        <p:spPr>
          <a:xfrm>
            <a:off x="4188800" y="2158325"/>
            <a:ext cx="1243500" cy="9474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1"/>
          <p:cNvSpPr/>
          <p:nvPr/>
        </p:nvSpPr>
        <p:spPr>
          <a:xfrm>
            <a:off x="6617375" y="2151500"/>
            <a:ext cx="1243500" cy="9474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1"/>
          <p:cNvSpPr txBox="1"/>
          <p:nvPr/>
        </p:nvSpPr>
        <p:spPr>
          <a:xfrm>
            <a:off x="2032525" y="2263950"/>
            <a:ext cx="124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Correlation Analysis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41" name="Google Shape;541;p51"/>
          <p:cNvSpPr txBox="1"/>
          <p:nvPr/>
        </p:nvSpPr>
        <p:spPr>
          <a:xfrm>
            <a:off x="4308613" y="2324288"/>
            <a:ext cx="107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Topic Modeling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42" name="Google Shape;542;p51"/>
          <p:cNvSpPr txBox="1"/>
          <p:nvPr/>
        </p:nvSpPr>
        <p:spPr>
          <a:xfrm>
            <a:off x="6683350" y="2324288"/>
            <a:ext cx="107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Regression Model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543" name="Google Shape;5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650" y="115200"/>
            <a:ext cx="1171400" cy="11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4397" y="52148"/>
            <a:ext cx="2244251" cy="12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513" y="105637"/>
            <a:ext cx="2133932" cy="1127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6" name="Google Shape;546;p51"/>
          <p:cNvCxnSpPr>
            <a:stCxn id="543" idx="2"/>
            <a:endCxn id="537" idx="0"/>
          </p:cNvCxnSpPr>
          <p:nvPr/>
        </p:nvCxnSpPr>
        <p:spPr>
          <a:xfrm>
            <a:off x="2279350" y="1286600"/>
            <a:ext cx="387900" cy="871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7" name="Google Shape;547;p51"/>
          <p:cNvCxnSpPr>
            <a:stCxn id="543" idx="2"/>
            <a:endCxn id="538" idx="0"/>
          </p:cNvCxnSpPr>
          <p:nvPr/>
        </p:nvCxnSpPr>
        <p:spPr>
          <a:xfrm>
            <a:off x="2279350" y="1286600"/>
            <a:ext cx="2531100" cy="871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8" name="Google Shape;548;p51"/>
          <p:cNvCxnSpPr>
            <a:stCxn id="544" idx="2"/>
            <a:endCxn id="537" idx="0"/>
          </p:cNvCxnSpPr>
          <p:nvPr/>
        </p:nvCxnSpPr>
        <p:spPr>
          <a:xfrm flipH="1">
            <a:off x="2667323" y="1286524"/>
            <a:ext cx="2119200" cy="871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9" name="Google Shape;549;p51"/>
          <p:cNvCxnSpPr>
            <a:stCxn id="544" idx="2"/>
            <a:endCxn id="538" idx="0"/>
          </p:cNvCxnSpPr>
          <p:nvPr/>
        </p:nvCxnSpPr>
        <p:spPr>
          <a:xfrm>
            <a:off x="4786523" y="1286524"/>
            <a:ext cx="24000" cy="8718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0" name="Google Shape;550;p51"/>
          <p:cNvCxnSpPr>
            <a:stCxn id="544" idx="2"/>
            <a:endCxn id="539" idx="0"/>
          </p:cNvCxnSpPr>
          <p:nvPr/>
        </p:nvCxnSpPr>
        <p:spPr>
          <a:xfrm>
            <a:off x="4786523" y="1286524"/>
            <a:ext cx="2452500" cy="864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1" name="Google Shape;551;p51"/>
          <p:cNvCxnSpPr>
            <a:stCxn id="545" idx="2"/>
            <a:endCxn id="539" idx="0"/>
          </p:cNvCxnSpPr>
          <p:nvPr/>
        </p:nvCxnSpPr>
        <p:spPr>
          <a:xfrm flipH="1">
            <a:off x="7238978" y="1233062"/>
            <a:ext cx="19500" cy="918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2" name="Google Shape;552;p51"/>
          <p:cNvCxnSpPr>
            <a:stCxn id="537" idx="2"/>
            <a:endCxn id="535" idx="0"/>
          </p:cNvCxnSpPr>
          <p:nvPr/>
        </p:nvCxnSpPr>
        <p:spPr>
          <a:xfrm flipH="1" rot="-5400000">
            <a:off x="3250275" y="2522900"/>
            <a:ext cx="977400" cy="21432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51"/>
          <p:cNvCxnSpPr>
            <a:stCxn id="539" idx="2"/>
            <a:endCxn id="535" idx="0"/>
          </p:cNvCxnSpPr>
          <p:nvPr/>
        </p:nvCxnSpPr>
        <p:spPr>
          <a:xfrm rot="5400000">
            <a:off x="5532725" y="2376800"/>
            <a:ext cx="984300" cy="24285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51"/>
          <p:cNvCxnSpPr>
            <a:stCxn id="538" idx="2"/>
            <a:endCxn id="535" idx="0"/>
          </p:cNvCxnSpPr>
          <p:nvPr/>
        </p:nvCxnSpPr>
        <p:spPr>
          <a:xfrm flipH="1" rot="-5400000">
            <a:off x="4322000" y="3594275"/>
            <a:ext cx="977700" cy="600"/>
          </a:xfrm>
          <a:prstGeom prst="curvedConnector3">
            <a:avLst>
              <a:gd fmla="val 49992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51"/>
          <p:cNvCxnSpPr>
            <a:stCxn id="537" idx="3"/>
            <a:endCxn id="538" idx="1"/>
          </p:cNvCxnSpPr>
          <p:nvPr/>
        </p:nvCxnSpPr>
        <p:spPr>
          <a:xfrm>
            <a:off x="3289125" y="2632100"/>
            <a:ext cx="899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6" name="Google Shape;556;p51"/>
          <p:cNvCxnSpPr>
            <a:stCxn id="541" idx="3"/>
          </p:cNvCxnSpPr>
          <p:nvPr/>
        </p:nvCxnSpPr>
        <p:spPr>
          <a:xfrm flipH="1" rot="10800000">
            <a:off x="5381713" y="2603888"/>
            <a:ext cx="1240500" cy="28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7" name="Google Shape;557;p51"/>
          <p:cNvSpPr txBox="1"/>
          <p:nvPr/>
        </p:nvSpPr>
        <p:spPr>
          <a:xfrm>
            <a:off x="3327725" y="2170400"/>
            <a:ext cx="94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83838"/>
                </a:solidFill>
                <a:latin typeface="Assistant"/>
                <a:ea typeface="Assistant"/>
                <a:cs typeface="Assistant"/>
                <a:sym typeface="Assistant"/>
              </a:rPr>
              <a:t>Analyze specific conversations</a:t>
            </a:r>
            <a:r>
              <a:rPr lang="en" sz="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58" name="Google Shape;558;p51"/>
          <p:cNvSpPr txBox="1"/>
          <p:nvPr/>
        </p:nvSpPr>
        <p:spPr>
          <a:xfrm>
            <a:off x="5528400" y="1968438"/>
            <a:ext cx="942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83838"/>
                </a:solidFill>
                <a:latin typeface="Assistant"/>
                <a:ea typeface="Assistant"/>
                <a:cs typeface="Assistant"/>
                <a:sym typeface="Assistant"/>
              </a:rPr>
              <a:t>Topics as Dummy Variables</a:t>
            </a:r>
            <a:endParaRPr>
              <a:solidFill>
                <a:srgbClr val="383838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59" name="Google Shape;559;p51"/>
          <p:cNvSpPr txBox="1"/>
          <p:nvPr>
            <p:ph idx="1" type="subTitle"/>
          </p:nvPr>
        </p:nvSpPr>
        <p:spPr>
          <a:xfrm flipH="1">
            <a:off x="0" y="52150"/>
            <a:ext cx="2667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Assistant"/>
                <a:ea typeface="Assistant"/>
                <a:cs typeface="Assistant"/>
                <a:sym typeface="Assistant"/>
              </a:rPr>
              <a:t>Original </a:t>
            </a:r>
            <a:endParaRPr b="1" sz="23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Assistant"/>
                <a:ea typeface="Assistant"/>
                <a:cs typeface="Assistant"/>
                <a:sym typeface="Assistant"/>
              </a:rPr>
              <a:t>Analysis </a:t>
            </a:r>
            <a:endParaRPr b="1" sz="23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Assistant"/>
                <a:ea typeface="Assistant"/>
                <a:cs typeface="Assistant"/>
                <a:sym typeface="Assistant"/>
              </a:rPr>
              <a:t>Roadmap</a:t>
            </a:r>
            <a:endParaRPr b="1" sz="2300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2"/>
          <p:cNvSpPr/>
          <p:nvPr/>
        </p:nvSpPr>
        <p:spPr>
          <a:xfrm>
            <a:off x="3630438" y="4083275"/>
            <a:ext cx="2360825" cy="1050900"/>
          </a:xfrm>
          <a:prstGeom prst="flowChartManualOperation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2"/>
          <p:cNvSpPr txBox="1"/>
          <p:nvPr/>
        </p:nvSpPr>
        <p:spPr>
          <a:xfrm>
            <a:off x="4189099" y="4192925"/>
            <a:ext cx="124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Internal Marketing Mix Model 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66" name="Google Shape;566;p52"/>
          <p:cNvSpPr/>
          <p:nvPr/>
        </p:nvSpPr>
        <p:spPr>
          <a:xfrm>
            <a:off x="2045625" y="2158400"/>
            <a:ext cx="1243500" cy="9474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2"/>
          <p:cNvSpPr/>
          <p:nvPr/>
        </p:nvSpPr>
        <p:spPr>
          <a:xfrm>
            <a:off x="4188800" y="2158325"/>
            <a:ext cx="1243500" cy="9474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2"/>
          <p:cNvSpPr/>
          <p:nvPr/>
        </p:nvSpPr>
        <p:spPr>
          <a:xfrm>
            <a:off x="6331975" y="2204900"/>
            <a:ext cx="1243500" cy="9474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52"/>
          <p:cNvSpPr txBox="1"/>
          <p:nvPr/>
        </p:nvSpPr>
        <p:spPr>
          <a:xfrm>
            <a:off x="2110425" y="2263950"/>
            <a:ext cx="111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Correlation Analysis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70" name="Google Shape;570;p52"/>
          <p:cNvSpPr txBox="1"/>
          <p:nvPr/>
        </p:nvSpPr>
        <p:spPr>
          <a:xfrm>
            <a:off x="4274013" y="2317363"/>
            <a:ext cx="107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Topic Modeling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71" name="Google Shape;571;p52"/>
          <p:cNvSpPr txBox="1"/>
          <p:nvPr/>
        </p:nvSpPr>
        <p:spPr>
          <a:xfrm>
            <a:off x="6417175" y="2317375"/>
            <a:ext cx="107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Regression Model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572" name="Google Shape;5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650" y="115200"/>
            <a:ext cx="1171400" cy="11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4397" y="52148"/>
            <a:ext cx="2244251" cy="12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513" y="105637"/>
            <a:ext cx="2133932" cy="1127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5" name="Google Shape;575;p52"/>
          <p:cNvCxnSpPr>
            <a:stCxn id="572" idx="2"/>
            <a:endCxn id="567" idx="0"/>
          </p:cNvCxnSpPr>
          <p:nvPr/>
        </p:nvCxnSpPr>
        <p:spPr>
          <a:xfrm>
            <a:off x="2279350" y="1286600"/>
            <a:ext cx="2531100" cy="871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6" name="Google Shape;576;p52"/>
          <p:cNvCxnSpPr>
            <a:stCxn id="573" idx="2"/>
            <a:endCxn id="566" idx="0"/>
          </p:cNvCxnSpPr>
          <p:nvPr/>
        </p:nvCxnSpPr>
        <p:spPr>
          <a:xfrm flipH="1">
            <a:off x="2667323" y="1286524"/>
            <a:ext cx="2119200" cy="871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7" name="Google Shape;577;p52"/>
          <p:cNvCxnSpPr>
            <a:stCxn id="573" idx="2"/>
            <a:endCxn id="567" idx="0"/>
          </p:cNvCxnSpPr>
          <p:nvPr/>
        </p:nvCxnSpPr>
        <p:spPr>
          <a:xfrm>
            <a:off x="4786523" y="1286524"/>
            <a:ext cx="24000" cy="8718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8" name="Google Shape;578;p52"/>
          <p:cNvCxnSpPr>
            <a:stCxn id="573" idx="2"/>
            <a:endCxn id="568" idx="0"/>
          </p:cNvCxnSpPr>
          <p:nvPr/>
        </p:nvCxnSpPr>
        <p:spPr>
          <a:xfrm>
            <a:off x="4786523" y="1286524"/>
            <a:ext cx="2167200" cy="918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9" name="Google Shape;579;p52"/>
          <p:cNvCxnSpPr>
            <a:stCxn id="574" idx="2"/>
            <a:endCxn id="568" idx="0"/>
          </p:cNvCxnSpPr>
          <p:nvPr/>
        </p:nvCxnSpPr>
        <p:spPr>
          <a:xfrm flipH="1">
            <a:off x="6953678" y="1233062"/>
            <a:ext cx="304800" cy="971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0" name="Google Shape;580;p52"/>
          <p:cNvCxnSpPr/>
          <p:nvPr/>
        </p:nvCxnSpPr>
        <p:spPr>
          <a:xfrm>
            <a:off x="2667200" y="3105875"/>
            <a:ext cx="2143500" cy="9774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1" name="Google Shape;581;p52"/>
          <p:cNvCxnSpPr>
            <a:stCxn id="566" idx="3"/>
            <a:endCxn id="567" idx="1"/>
          </p:cNvCxnSpPr>
          <p:nvPr/>
        </p:nvCxnSpPr>
        <p:spPr>
          <a:xfrm>
            <a:off x="3289125" y="2632100"/>
            <a:ext cx="899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52"/>
          <p:cNvCxnSpPr>
            <a:stCxn id="570" idx="3"/>
            <a:endCxn id="571" idx="1"/>
          </p:cNvCxnSpPr>
          <p:nvPr/>
        </p:nvCxnSpPr>
        <p:spPr>
          <a:xfrm>
            <a:off x="5347113" y="2625163"/>
            <a:ext cx="1070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3" name="Google Shape;583;p52"/>
          <p:cNvSpPr txBox="1"/>
          <p:nvPr/>
        </p:nvSpPr>
        <p:spPr>
          <a:xfrm>
            <a:off x="2808050" y="3281300"/>
            <a:ext cx="12435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Data Stream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84" name="Google Shape;584;p52"/>
          <p:cNvSpPr txBox="1"/>
          <p:nvPr/>
        </p:nvSpPr>
        <p:spPr>
          <a:xfrm>
            <a:off x="4274300" y="3203788"/>
            <a:ext cx="1073100" cy="61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ID Spam Mentions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585" name="Google Shape;585;p52"/>
          <p:cNvCxnSpPr>
            <a:stCxn id="570" idx="2"/>
            <a:endCxn id="584" idx="0"/>
          </p:cNvCxnSpPr>
          <p:nvPr/>
        </p:nvCxnSpPr>
        <p:spPr>
          <a:xfrm>
            <a:off x="4810563" y="2932963"/>
            <a:ext cx="300" cy="270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6" name="Google Shape;586;p52"/>
          <p:cNvCxnSpPr/>
          <p:nvPr/>
        </p:nvCxnSpPr>
        <p:spPr>
          <a:xfrm rot="10800000">
            <a:off x="4051550" y="3481400"/>
            <a:ext cx="29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7" name="Google Shape;587;p52"/>
          <p:cNvCxnSpPr/>
          <p:nvPr/>
        </p:nvCxnSpPr>
        <p:spPr>
          <a:xfrm>
            <a:off x="2279350" y="1286600"/>
            <a:ext cx="387900" cy="871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8" name="Google Shape;588;p52"/>
          <p:cNvSpPr txBox="1"/>
          <p:nvPr/>
        </p:nvSpPr>
        <p:spPr>
          <a:xfrm>
            <a:off x="5722125" y="3343275"/>
            <a:ext cx="1403700" cy="61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 ExtraLight"/>
                <a:ea typeface="Assistant ExtraLight"/>
                <a:cs typeface="Assistant ExtraLight"/>
                <a:sym typeface="Assistant ExtraLight"/>
              </a:rPr>
              <a:t> </a:t>
            </a: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Future MMM Variables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589" name="Google Shape;589;p52"/>
          <p:cNvCxnSpPr>
            <a:stCxn id="571" idx="2"/>
            <a:endCxn id="588" idx="0"/>
          </p:cNvCxnSpPr>
          <p:nvPr/>
        </p:nvCxnSpPr>
        <p:spPr>
          <a:xfrm flipH="1">
            <a:off x="6423925" y="2932975"/>
            <a:ext cx="529800" cy="410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52"/>
          <p:cNvSpPr txBox="1"/>
          <p:nvPr>
            <p:ph idx="1" type="subTitle"/>
          </p:nvPr>
        </p:nvSpPr>
        <p:spPr>
          <a:xfrm flipH="1">
            <a:off x="0" y="52150"/>
            <a:ext cx="2667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Assistant"/>
                <a:ea typeface="Assistant"/>
                <a:cs typeface="Assistant"/>
                <a:sym typeface="Assistant"/>
              </a:rPr>
              <a:t>Actual</a:t>
            </a:r>
            <a:endParaRPr b="1" sz="23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Assistant"/>
                <a:ea typeface="Assistant"/>
                <a:cs typeface="Assistant"/>
                <a:sym typeface="Assistant"/>
              </a:rPr>
              <a:t>Analysis </a:t>
            </a:r>
            <a:endParaRPr b="1" sz="23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Assistant"/>
                <a:ea typeface="Assistant"/>
                <a:cs typeface="Assistant"/>
                <a:sym typeface="Assistant"/>
              </a:rPr>
              <a:t>Roadmap</a:t>
            </a:r>
            <a:endParaRPr b="1" sz="2300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3"/>
          <p:cNvSpPr txBox="1"/>
          <p:nvPr>
            <p:ph type="ctrTitle"/>
          </p:nvPr>
        </p:nvSpPr>
        <p:spPr>
          <a:xfrm>
            <a:off x="91325" y="2163811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Adobe’s Future Use: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96" name="Google Shape;596;p53"/>
          <p:cNvSpPr txBox="1"/>
          <p:nvPr/>
        </p:nvSpPr>
        <p:spPr>
          <a:xfrm>
            <a:off x="3493275" y="1339450"/>
            <a:ext cx="50043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ssistant ExtraLight"/>
              <a:buChar char="●"/>
            </a:pPr>
            <a:r>
              <a:rPr lang="en" sz="1700">
                <a:latin typeface="Assistant ExtraLight"/>
                <a:ea typeface="Assistant ExtraLight"/>
                <a:cs typeface="Assistant ExtraLight"/>
                <a:sym typeface="Assistant ExtraLight"/>
              </a:rPr>
              <a:t> Data stream as explanatory variable within MMM</a:t>
            </a:r>
            <a:endParaRPr sz="1700"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Assistant ExtraLight"/>
              <a:buChar char="○"/>
            </a:pPr>
            <a:r>
              <a:rPr lang="en" sz="1700">
                <a:latin typeface="Assistant ExtraLight"/>
                <a:ea typeface="Assistant ExtraLight"/>
                <a:cs typeface="Assistant ExtraLight"/>
                <a:sym typeface="Assistant ExtraLight"/>
              </a:rPr>
              <a:t>Continue to track and </a:t>
            </a:r>
            <a:r>
              <a:rPr lang="en" sz="1700">
                <a:latin typeface="Assistant ExtraLight"/>
                <a:ea typeface="Assistant ExtraLight"/>
                <a:cs typeface="Assistant ExtraLight"/>
                <a:sym typeface="Assistant ExtraLight"/>
              </a:rPr>
              <a:t>grow social data</a:t>
            </a:r>
            <a:endParaRPr sz="1700"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ssistant ExtraLight"/>
              <a:buChar char="●"/>
            </a:pPr>
            <a:r>
              <a:rPr lang="en" sz="1700">
                <a:latin typeface="Assistant ExtraLight"/>
                <a:ea typeface="Assistant ExtraLight"/>
                <a:cs typeface="Assistant ExtraLight"/>
                <a:sym typeface="Assistant ExtraLight"/>
              </a:rPr>
              <a:t>Additional data modeling</a:t>
            </a:r>
            <a:endParaRPr sz="1700"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Assistant ExtraLight"/>
              <a:buChar char="○"/>
            </a:pPr>
            <a:r>
              <a:rPr lang="en" sz="1700">
                <a:latin typeface="Assistant ExtraLight"/>
                <a:ea typeface="Assistant ExtraLight"/>
                <a:cs typeface="Assistant ExtraLight"/>
                <a:sym typeface="Assistant ExtraLight"/>
              </a:rPr>
              <a:t>Test for stronger impact</a:t>
            </a:r>
            <a:endParaRPr sz="1700"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ssistant ExtraLight"/>
              <a:buChar char="●"/>
            </a:pPr>
            <a:r>
              <a:rPr lang="en" sz="1700">
                <a:latin typeface="Assistant ExtraLight"/>
                <a:ea typeface="Assistant ExtraLight"/>
                <a:cs typeface="Assistant ExtraLight"/>
                <a:sym typeface="Assistant ExtraLight"/>
              </a:rPr>
              <a:t>Automate data feed for continued use in models</a:t>
            </a:r>
            <a:endParaRPr sz="1700"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4"/>
          <p:cNvSpPr txBox="1"/>
          <p:nvPr>
            <p:ph idx="1" type="body"/>
          </p:nvPr>
        </p:nvSpPr>
        <p:spPr>
          <a:xfrm>
            <a:off x="2780100" y="1641900"/>
            <a:ext cx="35838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4000">
                <a:latin typeface="Assistant"/>
                <a:ea typeface="Assistant"/>
                <a:cs typeface="Assistant"/>
                <a:sym typeface="Assistant"/>
              </a:rPr>
              <a:t>A Word From Our Adobe Sponsors</a:t>
            </a:r>
            <a:endParaRPr b="1" sz="4000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5"/>
          <p:cNvSpPr txBox="1"/>
          <p:nvPr>
            <p:ph type="ctrTitle"/>
          </p:nvPr>
        </p:nvSpPr>
        <p:spPr>
          <a:xfrm>
            <a:off x="3123875" y="-294564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 Recommendations for Future Cohorts 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607" name="Google Shape;60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975" y="3318725"/>
            <a:ext cx="3160800" cy="165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23" y="3422089"/>
            <a:ext cx="3448678" cy="14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0800" y="1365123"/>
            <a:ext cx="2268150" cy="1701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0" name="Google Shape;610;p55"/>
          <p:cNvCxnSpPr>
            <a:stCxn id="609" idx="3"/>
            <a:endCxn id="607" idx="0"/>
          </p:cNvCxnSpPr>
          <p:nvPr/>
        </p:nvCxnSpPr>
        <p:spPr>
          <a:xfrm>
            <a:off x="5748950" y="2215660"/>
            <a:ext cx="1480500" cy="1103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55"/>
          <p:cNvCxnSpPr>
            <a:stCxn id="608" idx="3"/>
            <a:endCxn id="607" idx="1"/>
          </p:cNvCxnSpPr>
          <p:nvPr/>
        </p:nvCxnSpPr>
        <p:spPr>
          <a:xfrm>
            <a:off x="3696901" y="4144489"/>
            <a:ext cx="1952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55"/>
          <p:cNvCxnSpPr>
            <a:stCxn id="608" idx="0"/>
            <a:endCxn id="609" idx="1"/>
          </p:cNvCxnSpPr>
          <p:nvPr/>
        </p:nvCxnSpPr>
        <p:spPr>
          <a:xfrm flipH="1" rot="10800000">
            <a:off x="1972562" y="2215789"/>
            <a:ext cx="1508100" cy="1206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6"/>
          <p:cNvSpPr txBox="1"/>
          <p:nvPr/>
        </p:nvSpPr>
        <p:spPr>
          <a:xfrm>
            <a:off x="2793763" y="625725"/>
            <a:ext cx="4851900" cy="3032400"/>
          </a:xfrm>
          <a:prstGeom prst="rect">
            <a:avLst/>
          </a:prstGeom>
          <a:solidFill>
            <a:srgbClr val="FF243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A Special Thank You To:</a:t>
            </a:r>
            <a:endParaRPr b="1" sz="19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Ryan Komagome</a:t>
            </a:r>
            <a:endParaRPr b="1" sz="19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Alberto Castillo </a:t>
            </a:r>
            <a:endParaRPr b="1" sz="19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Pat Brown </a:t>
            </a:r>
            <a:endParaRPr b="1" sz="19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Dr. Kala Seal</a:t>
            </a:r>
            <a:endParaRPr b="1" sz="19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MSBA Teachers &amp; Faculty</a:t>
            </a:r>
            <a:endParaRPr b="1" sz="19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Fellow 2021 MSBA Cohort</a:t>
            </a:r>
            <a:endParaRPr b="1" sz="19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618" name="Google Shape;61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600" y="3804475"/>
            <a:ext cx="4798223" cy="125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idx="1" type="body"/>
          </p:nvPr>
        </p:nvSpPr>
        <p:spPr>
          <a:xfrm>
            <a:off x="720000" y="1183700"/>
            <a:ext cx="37716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ssistant"/>
              <a:buChar char="●"/>
            </a:pPr>
            <a:r>
              <a:rPr lang="en" sz="1700">
                <a:latin typeface="Assistant"/>
                <a:ea typeface="Assistant"/>
                <a:cs typeface="Assistant"/>
                <a:sym typeface="Assistant"/>
              </a:rPr>
              <a:t>Leader in Photo &amp; Video Editing Industry</a:t>
            </a:r>
            <a:endParaRPr sz="1700">
              <a:latin typeface="Assistant"/>
              <a:ea typeface="Assistant"/>
              <a:cs typeface="Assistant"/>
              <a:sym typeface="Assistan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ssistant"/>
              <a:buChar char="●"/>
            </a:pPr>
            <a:r>
              <a:rPr lang="en" sz="1700">
                <a:latin typeface="Assistant"/>
                <a:ea typeface="Assistant"/>
                <a:cs typeface="Assistant"/>
                <a:sym typeface="Assistant"/>
              </a:rPr>
              <a:t>Adobe:  Creative Software</a:t>
            </a:r>
            <a:endParaRPr sz="1700">
              <a:latin typeface="Assistant"/>
              <a:ea typeface="Assistant"/>
              <a:cs typeface="Assistant"/>
              <a:sym typeface="Assistan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Assistant"/>
              <a:buChar char="○"/>
            </a:pPr>
            <a:r>
              <a:rPr lang="en" sz="1700">
                <a:latin typeface="Assistant"/>
                <a:ea typeface="Assistant"/>
                <a:cs typeface="Assistant"/>
                <a:sym typeface="Assistant"/>
              </a:rPr>
              <a:t>Photoshop</a:t>
            </a:r>
            <a:endParaRPr sz="1700">
              <a:latin typeface="Assistant"/>
              <a:ea typeface="Assistant"/>
              <a:cs typeface="Assistant"/>
              <a:sym typeface="Assistan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Assistant"/>
              <a:buChar char="○"/>
            </a:pPr>
            <a:r>
              <a:rPr lang="en" sz="1700">
                <a:latin typeface="Assistant"/>
                <a:ea typeface="Assistant"/>
                <a:cs typeface="Assistant"/>
                <a:sym typeface="Assistant"/>
              </a:rPr>
              <a:t>Lightroom</a:t>
            </a:r>
            <a:endParaRPr sz="1700">
              <a:latin typeface="Assistant"/>
              <a:ea typeface="Assistant"/>
              <a:cs typeface="Assistant"/>
              <a:sym typeface="Assistan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Assistant"/>
              <a:buChar char="○"/>
            </a:pPr>
            <a:r>
              <a:rPr lang="en" sz="1700">
                <a:latin typeface="Assistant"/>
                <a:ea typeface="Assistant"/>
                <a:cs typeface="Assistant"/>
                <a:sym typeface="Assistant"/>
              </a:rPr>
              <a:t>Premiere Pro</a:t>
            </a:r>
            <a:endParaRPr sz="1700">
              <a:latin typeface="Assistant"/>
              <a:ea typeface="Assistant"/>
              <a:cs typeface="Assistant"/>
              <a:sym typeface="Assistan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Assistant"/>
              <a:buChar char="○"/>
            </a:pPr>
            <a:r>
              <a:rPr lang="en" sz="1700">
                <a:latin typeface="Assistant"/>
                <a:ea typeface="Assistant"/>
                <a:cs typeface="Assistant"/>
                <a:sym typeface="Assistant"/>
              </a:rPr>
              <a:t>Premiere Rush</a:t>
            </a:r>
            <a:endParaRPr sz="1700">
              <a:latin typeface="Assistant"/>
              <a:ea typeface="Assistant"/>
              <a:cs typeface="Assistant"/>
              <a:sym typeface="Assistan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Assistant"/>
              <a:buChar char="○"/>
            </a:pPr>
            <a:r>
              <a:rPr lang="en" sz="1700">
                <a:latin typeface="Assistant"/>
                <a:ea typeface="Assistant"/>
                <a:cs typeface="Assistant"/>
                <a:sym typeface="Assistant"/>
              </a:rPr>
              <a:t>Acrobat</a:t>
            </a:r>
            <a:endParaRPr sz="17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 txBox="1"/>
          <p:nvPr>
            <p:ph type="ctrTitle"/>
          </p:nvPr>
        </p:nvSpPr>
        <p:spPr>
          <a:xfrm>
            <a:off x="3081000" y="148161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Business Background</a:t>
            </a:r>
            <a:endParaRPr sz="2300"/>
          </a:p>
        </p:txBody>
      </p:sp>
      <p:sp>
        <p:nvSpPr>
          <p:cNvPr id="176" name="Google Shape;176;p23"/>
          <p:cNvSpPr txBox="1"/>
          <p:nvPr/>
        </p:nvSpPr>
        <p:spPr>
          <a:xfrm>
            <a:off x="666400" y="3530663"/>
            <a:ext cx="4884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700"/>
              <a:buFont typeface="Assistant"/>
              <a:buChar char="●"/>
            </a:pPr>
            <a:r>
              <a:rPr lang="en" sz="1700">
                <a:solidFill>
                  <a:srgbClr val="383838"/>
                </a:solidFill>
                <a:latin typeface="Assistant"/>
                <a:ea typeface="Assistant"/>
                <a:cs typeface="Assistant"/>
                <a:sym typeface="Assistant"/>
              </a:rPr>
              <a:t>Recent Attention: Increased competition and diminishing returns on acquisition marketing campaigns </a:t>
            </a:r>
            <a:endParaRPr sz="1700">
              <a:solidFill>
                <a:srgbClr val="383838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177" name="Google Shape;177;p23"/>
          <p:cNvGrpSpPr/>
          <p:nvPr/>
        </p:nvGrpSpPr>
        <p:grpSpPr>
          <a:xfrm>
            <a:off x="5197400" y="1435675"/>
            <a:ext cx="2749633" cy="3315151"/>
            <a:chOff x="5197400" y="1435675"/>
            <a:chExt cx="2749633" cy="3315151"/>
          </a:xfrm>
        </p:grpSpPr>
        <p:pic>
          <p:nvPicPr>
            <p:cNvPr id="178" name="Google Shape;178;p23"/>
            <p:cNvPicPr preferRelativeResize="0"/>
            <p:nvPr/>
          </p:nvPicPr>
          <p:blipFill rotWithShape="1">
            <a:blip r:embed="rId3">
              <a:alphaModFix/>
            </a:blip>
            <a:srcRect b="29263" l="25091" r="26159" t="0"/>
            <a:stretch/>
          </p:blipFill>
          <p:spPr>
            <a:xfrm>
              <a:off x="5597525" y="2464691"/>
              <a:ext cx="1174750" cy="118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23"/>
            <p:cNvPicPr preferRelativeResize="0"/>
            <p:nvPr/>
          </p:nvPicPr>
          <p:blipFill rotWithShape="1">
            <a:blip r:embed="rId4">
              <a:alphaModFix/>
            </a:blip>
            <a:srcRect b="12267" l="27659" r="27872" t="10380"/>
            <a:stretch/>
          </p:blipFill>
          <p:spPr>
            <a:xfrm>
              <a:off x="6342500" y="1435675"/>
              <a:ext cx="1174750" cy="118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97400" y="1441850"/>
              <a:ext cx="1145100" cy="112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3"/>
            <p:cNvPicPr preferRelativeResize="0"/>
            <p:nvPr/>
          </p:nvPicPr>
          <p:blipFill rotWithShape="1">
            <a:blip r:embed="rId6">
              <a:alphaModFix/>
            </a:blip>
            <a:srcRect b="15466" l="13861" r="13183" t="14357"/>
            <a:stretch/>
          </p:blipFill>
          <p:spPr>
            <a:xfrm>
              <a:off x="6772275" y="2490025"/>
              <a:ext cx="1174758" cy="112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398124" y="3541998"/>
              <a:ext cx="1253725" cy="12088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ctrTitle"/>
          </p:nvPr>
        </p:nvSpPr>
        <p:spPr>
          <a:xfrm>
            <a:off x="3005975" y="11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Problem Statement</a:t>
            </a:r>
            <a:endParaRPr sz="2600"/>
          </a:p>
        </p:txBody>
      </p:sp>
      <p:sp>
        <p:nvSpPr>
          <p:cNvPr id="188" name="Google Shape;188;p24"/>
          <p:cNvSpPr txBox="1"/>
          <p:nvPr>
            <p:ph idx="1" type="body"/>
          </p:nvPr>
        </p:nvSpPr>
        <p:spPr>
          <a:xfrm>
            <a:off x="720000" y="1323000"/>
            <a:ext cx="8002500" cy="3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7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ssistant"/>
                <a:ea typeface="Assistant"/>
                <a:cs typeface="Assistant"/>
                <a:sym typeface="Assistant"/>
              </a:rPr>
              <a:t>Improve Adobe’s marketing effort accuracy through a thorough analysis of their social mentions, sales variance, and industry patterns to enhance the current Marketing Mix Model and indicate their </a:t>
            </a:r>
            <a:r>
              <a:rPr lang="en" sz="2800">
                <a:latin typeface="Assistant"/>
                <a:ea typeface="Assistant"/>
                <a:cs typeface="Assistant"/>
                <a:sym typeface="Assistant"/>
              </a:rPr>
              <a:t>growth</a:t>
            </a:r>
            <a:r>
              <a:rPr lang="en" sz="2800">
                <a:latin typeface="Assistant"/>
                <a:ea typeface="Assistant"/>
                <a:cs typeface="Assistant"/>
                <a:sym typeface="Assistant"/>
              </a:rPr>
              <a:t> within the Photo &amp; Video Editing Sector</a:t>
            </a:r>
            <a:endParaRPr sz="28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idx="1" type="subTitle"/>
          </p:nvPr>
        </p:nvSpPr>
        <p:spPr>
          <a:xfrm>
            <a:off x="967738" y="247280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83838"/>
                </a:solidFill>
              </a:rPr>
              <a:t>How is Adobe acting among larger Photo &amp; Video Editing Industry?</a:t>
            </a:r>
            <a:endParaRPr sz="1400">
              <a:solidFill>
                <a:srgbClr val="383838"/>
              </a:solidFill>
            </a:endParaRPr>
          </a:p>
        </p:txBody>
      </p:sp>
      <p:sp>
        <p:nvSpPr>
          <p:cNvPr id="194" name="Google Shape;194;p25"/>
          <p:cNvSpPr txBox="1"/>
          <p:nvPr>
            <p:ph idx="4" type="subTitle"/>
          </p:nvPr>
        </p:nvSpPr>
        <p:spPr>
          <a:xfrm>
            <a:off x="6264551" y="247280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83838"/>
                </a:solidFill>
              </a:rPr>
              <a:t>Is there a relationship between social mentions and sales?</a:t>
            </a:r>
            <a:endParaRPr sz="1400">
              <a:solidFill>
                <a:srgbClr val="383838"/>
              </a:solidFill>
            </a:endParaRPr>
          </a:p>
        </p:txBody>
      </p:sp>
      <p:sp>
        <p:nvSpPr>
          <p:cNvPr id="195" name="Google Shape;195;p25"/>
          <p:cNvSpPr txBox="1"/>
          <p:nvPr>
            <p:ph idx="6" type="subTitle"/>
          </p:nvPr>
        </p:nvSpPr>
        <p:spPr>
          <a:xfrm>
            <a:off x="2313886" y="379535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83838"/>
                </a:solidFill>
              </a:rPr>
              <a:t>Is that relationship strong enough to make a sales prediction?</a:t>
            </a:r>
            <a:endParaRPr sz="1400">
              <a:solidFill>
                <a:srgbClr val="383838"/>
              </a:solidFill>
            </a:endParaRPr>
          </a:p>
        </p:txBody>
      </p:sp>
      <p:sp>
        <p:nvSpPr>
          <p:cNvPr id="196" name="Google Shape;196;p25"/>
          <p:cNvSpPr txBox="1"/>
          <p:nvPr>
            <p:ph idx="8" type="subTitle"/>
          </p:nvPr>
        </p:nvSpPr>
        <p:spPr>
          <a:xfrm>
            <a:off x="4924924" y="379535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83838"/>
                </a:solidFill>
              </a:rPr>
              <a:t>What other factors, beyond social mentions, could inform sales?</a:t>
            </a:r>
            <a:endParaRPr sz="1400">
              <a:solidFill>
                <a:srgbClr val="383838"/>
              </a:solidFill>
            </a:endParaRPr>
          </a:p>
        </p:txBody>
      </p:sp>
      <p:sp>
        <p:nvSpPr>
          <p:cNvPr id="197" name="Google Shape;197;p25"/>
          <p:cNvSpPr txBox="1"/>
          <p:nvPr>
            <p:ph idx="13" type="ctrTitle"/>
          </p:nvPr>
        </p:nvSpPr>
        <p:spPr>
          <a:xfrm>
            <a:off x="3081000" y="270150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Project Questions</a:t>
            </a:r>
            <a:endParaRPr sz="3100"/>
          </a:p>
        </p:txBody>
      </p:sp>
      <p:sp>
        <p:nvSpPr>
          <p:cNvPr id="198" name="Google Shape;198;p25"/>
          <p:cNvSpPr txBox="1"/>
          <p:nvPr/>
        </p:nvSpPr>
        <p:spPr>
          <a:xfrm>
            <a:off x="3386575" y="2472800"/>
            <a:ext cx="225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3838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What common conversations are happening on social media within the industry?</a:t>
            </a:r>
            <a:endParaRPr>
              <a:solidFill>
                <a:srgbClr val="383838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/>
          <p:nvPr/>
        </p:nvSpPr>
        <p:spPr>
          <a:xfrm>
            <a:off x="3630150" y="4083275"/>
            <a:ext cx="2360825" cy="1050900"/>
          </a:xfrm>
          <a:prstGeom prst="flowChartManualOperation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6"/>
          <p:cNvSpPr txBox="1"/>
          <p:nvPr/>
        </p:nvSpPr>
        <p:spPr>
          <a:xfrm>
            <a:off x="4189099" y="4192925"/>
            <a:ext cx="124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Internal Marketing Mix Model 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05" name="Google Shape;205;p26"/>
          <p:cNvSpPr/>
          <p:nvPr/>
        </p:nvSpPr>
        <p:spPr>
          <a:xfrm>
            <a:off x="2045625" y="2158400"/>
            <a:ext cx="1243500" cy="9474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6"/>
          <p:cNvSpPr/>
          <p:nvPr/>
        </p:nvSpPr>
        <p:spPr>
          <a:xfrm>
            <a:off x="4188800" y="2158325"/>
            <a:ext cx="1243500" cy="9474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"/>
          <p:cNvSpPr/>
          <p:nvPr/>
        </p:nvSpPr>
        <p:spPr>
          <a:xfrm>
            <a:off x="6617375" y="2151500"/>
            <a:ext cx="1243500" cy="9474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6"/>
          <p:cNvSpPr txBox="1"/>
          <p:nvPr/>
        </p:nvSpPr>
        <p:spPr>
          <a:xfrm>
            <a:off x="2130825" y="2263950"/>
            <a:ext cx="117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Correlation</a:t>
            </a: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Analysis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09" name="Google Shape;209;p26"/>
          <p:cNvSpPr txBox="1"/>
          <p:nvPr/>
        </p:nvSpPr>
        <p:spPr>
          <a:xfrm>
            <a:off x="4308613" y="2324288"/>
            <a:ext cx="107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Topic Modeling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6683350" y="2324288"/>
            <a:ext cx="107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Regression Model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650" y="115200"/>
            <a:ext cx="1171400" cy="11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4397" y="52148"/>
            <a:ext cx="2244251" cy="12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513" y="105637"/>
            <a:ext cx="2133932" cy="1127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26"/>
          <p:cNvCxnSpPr>
            <a:stCxn id="211" idx="2"/>
            <a:endCxn id="205" idx="0"/>
          </p:cNvCxnSpPr>
          <p:nvPr/>
        </p:nvCxnSpPr>
        <p:spPr>
          <a:xfrm>
            <a:off x="2279350" y="1286600"/>
            <a:ext cx="387900" cy="871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26"/>
          <p:cNvCxnSpPr>
            <a:stCxn id="211" idx="2"/>
            <a:endCxn id="206" idx="0"/>
          </p:cNvCxnSpPr>
          <p:nvPr/>
        </p:nvCxnSpPr>
        <p:spPr>
          <a:xfrm>
            <a:off x="2279350" y="1286600"/>
            <a:ext cx="2531100" cy="871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26"/>
          <p:cNvCxnSpPr>
            <a:stCxn id="212" idx="2"/>
            <a:endCxn id="205" idx="0"/>
          </p:cNvCxnSpPr>
          <p:nvPr/>
        </p:nvCxnSpPr>
        <p:spPr>
          <a:xfrm flipH="1">
            <a:off x="2667323" y="1286524"/>
            <a:ext cx="2119200" cy="871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26"/>
          <p:cNvCxnSpPr>
            <a:stCxn id="212" idx="2"/>
            <a:endCxn id="206" idx="0"/>
          </p:cNvCxnSpPr>
          <p:nvPr/>
        </p:nvCxnSpPr>
        <p:spPr>
          <a:xfrm>
            <a:off x="4786523" y="1286524"/>
            <a:ext cx="24000" cy="8718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26"/>
          <p:cNvCxnSpPr>
            <a:stCxn id="212" idx="2"/>
            <a:endCxn id="207" idx="0"/>
          </p:cNvCxnSpPr>
          <p:nvPr/>
        </p:nvCxnSpPr>
        <p:spPr>
          <a:xfrm>
            <a:off x="4786523" y="1286524"/>
            <a:ext cx="2452500" cy="864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26"/>
          <p:cNvCxnSpPr>
            <a:stCxn id="213" idx="2"/>
            <a:endCxn id="207" idx="0"/>
          </p:cNvCxnSpPr>
          <p:nvPr/>
        </p:nvCxnSpPr>
        <p:spPr>
          <a:xfrm flipH="1">
            <a:off x="7238978" y="1233062"/>
            <a:ext cx="19500" cy="918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26"/>
          <p:cNvCxnSpPr>
            <a:stCxn id="205" idx="2"/>
            <a:endCxn id="203" idx="0"/>
          </p:cNvCxnSpPr>
          <p:nvPr/>
        </p:nvCxnSpPr>
        <p:spPr>
          <a:xfrm flipH="1" rot="-5400000">
            <a:off x="3250275" y="2522900"/>
            <a:ext cx="977400" cy="21432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6"/>
          <p:cNvCxnSpPr>
            <a:stCxn id="207" idx="2"/>
            <a:endCxn id="203" idx="0"/>
          </p:cNvCxnSpPr>
          <p:nvPr/>
        </p:nvCxnSpPr>
        <p:spPr>
          <a:xfrm rot="5400000">
            <a:off x="5532725" y="2376800"/>
            <a:ext cx="984300" cy="24285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6"/>
          <p:cNvCxnSpPr>
            <a:stCxn id="206" idx="2"/>
            <a:endCxn id="203" idx="0"/>
          </p:cNvCxnSpPr>
          <p:nvPr/>
        </p:nvCxnSpPr>
        <p:spPr>
          <a:xfrm flipH="1" rot="-5400000">
            <a:off x="4322000" y="3594275"/>
            <a:ext cx="977700" cy="600"/>
          </a:xfrm>
          <a:prstGeom prst="curvedConnector3">
            <a:avLst>
              <a:gd fmla="val 49992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6"/>
          <p:cNvCxnSpPr>
            <a:stCxn id="205" idx="3"/>
            <a:endCxn id="206" idx="1"/>
          </p:cNvCxnSpPr>
          <p:nvPr/>
        </p:nvCxnSpPr>
        <p:spPr>
          <a:xfrm>
            <a:off x="3289125" y="2632100"/>
            <a:ext cx="899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6"/>
          <p:cNvCxnSpPr>
            <a:stCxn id="209" idx="3"/>
          </p:cNvCxnSpPr>
          <p:nvPr/>
        </p:nvCxnSpPr>
        <p:spPr>
          <a:xfrm flipH="1" rot="10800000">
            <a:off x="5381713" y="2603888"/>
            <a:ext cx="1197600" cy="28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26"/>
          <p:cNvSpPr txBox="1"/>
          <p:nvPr/>
        </p:nvSpPr>
        <p:spPr>
          <a:xfrm>
            <a:off x="3327725" y="2170400"/>
            <a:ext cx="94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83838"/>
                </a:solidFill>
                <a:latin typeface="Assistant"/>
                <a:ea typeface="Assistant"/>
                <a:cs typeface="Assistant"/>
                <a:sym typeface="Assistant"/>
              </a:rPr>
              <a:t>Analyze specific conversations</a:t>
            </a:r>
            <a:r>
              <a:rPr lang="en" sz="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5528400" y="1968438"/>
            <a:ext cx="942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83838"/>
                </a:solidFill>
                <a:latin typeface="Assistant"/>
                <a:ea typeface="Assistant"/>
                <a:cs typeface="Assistant"/>
                <a:sym typeface="Assistant"/>
              </a:rPr>
              <a:t>Topics as Dummy Variables</a:t>
            </a:r>
            <a:endParaRPr>
              <a:solidFill>
                <a:srgbClr val="383838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27" name="Google Shape;227;p26"/>
          <p:cNvSpPr txBox="1"/>
          <p:nvPr>
            <p:ph idx="1" type="subTitle"/>
          </p:nvPr>
        </p:nvSpPr>
        <p:spPr>
          <a:xfrm flipH="1">
            <a:off x="0" y="52150"/>
            <a:ext cx="2667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Assistant"/>
                <a:ea typeface="Assistant"/>
                <a:cs typeface="Assistant"/>
                <a:sym typeface="Assistant"/>
              </a:rPr>
              <a:t>Analysis </a:t>
            </a:r>
            <a:endParaRPr b="1" sz="20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Assistant"/>
                <a:ea typeface="Assistant"/>
                <a:cs typeface="Assistant"/>
                <a:sym typeface="Assistant"/>
              </a:rPr>
              <a:t>Roadmap</a:t>
            </a:r>
            <a:endParaRPr b="1" sz="2000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type="ctrTitle"/>
          </p:nvPr>
        </p:nvSpPr>
        <p:spPr>
          <a:xfrm>
            <a:off x="-437975" y="-117000"/>
            <a:ext cx="4246500" cy="6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Sprinklr Example</a:t>
            </a:r>
            <a:endParaRPr sz="2400"/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663" y="540000"/>
            <a:ext cx="7728676" cy="43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ctrTitle"/>
          </p:nvPr>
        </p:nvSpPr>
        <p:spPr>
          <a:xfrm>
            <a:off x="-429550" y="0"/>
            <a:ext cx="4409400" cy="90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Sprinklr Example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(continued)</a:t>
            </a:r>
            <a:endParaRPr sz="2400"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9625" y="996650"/>
            <a:ext cx="9144003" cy="36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keting Newsletter">
  <a:themeElements>
    <a:clrScheme name="Simple Light">
      <a:dk1>
        <a:srgbClr val="D4350B"/>
      </a:dk1>
      <a:lt1>
        <a:srgbClr val="F3F3F3"/>
      </a:lt1>
      <a:dk2>
        <a:srgbClr val="D9D9D9"/>
      </a:dk2>
      <a:lt2>
        <a:srgbClr val="FF5224"/>
      </a:lt2>
      <a:accent1>
        <a:srgbClr val="7A2008"/>
      </a:accent1>
      <a:accent2>
        <a:srgbClr val="B68679"/>
      </a:accent2>
      <a:accent3>
        <a:srgbClr val="FF8D6E"/>
      </a:accent3>
      <a:accent4>
        <a:srgbClr val="DF8770"/>
      </a:accent4>
      <a:accent5>
        <a:srgbClr val="A52300"/>
      </a:accent5>
      <a:accent6>
        <a:srgbClr val="C32900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